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5"/>
  </p:notesMasterIdLst>
  <p:sldIdLst>
    <p:sldId id="312" r:id="rId2"/>
    <p:sldId id="313" r:id="rId3"/>
    <p:sldId id="262" r:id="rId4"/>
    <p:sldId id="361" r:id="rId5"/>
    <p:sldId id="356" r:id="rId6"/>
    <p:sldId id="360" r:id="rId7"/>
    <p:sldId id="362" r:id="rId8"/>
    <p:sldId id="363" r:id="rId9"/>
    <p:sldId id="364" r:id="rId10"/>
    <p:sldId id="365" r:id="rId11"/>
    <p:sldId id="366" r:id="rId12"/>
    <p:sldId id="367" r:id="rId13"/>
    <p:sldId id="368" r:id="rId14"/>
    <p:sldId id="370" r:id="rId15"/>
    <p:sldId id="369" r:id="rId16"/>
    <p:sldId id="371" r:id="rId17"/>
    <p:sldId id="372" r:id="rId18"/>
    <p:sldId id="373" r:id="rId19"/>
    <p:sldId id="374" r:id="rId20"/>
    <p:sldId id="375" r:id="rId21"/>
    <p:sldId id="376" r:id="rId22"/>
    <p:sldId id="377" r:id="rId23"/>
    <p:sldId id="378" r:id="rId24"/>
    <p:sldId id="379" r:id="rId25"/>
    <p:sldId id="380" r:id="rId26"/>
    <p:sldId id="381" r:id="rId27"/>
    <p:sldId id="382" r:id="rId28"/>
    <p:sldId id="383" r:id="rId29"/>
    <p:sldId id="384" r:id="rId30"/>
    <p:sldId id="385" r:id="rId31"/>
    <p:sldId id="386" r:id="rId32"/>
    <p:sldId id="387" r:id="rId33"/>
    <p:sldId id="315" r:id="rId34"/>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100" d="100"/>
          <a:sy n="100" d="100"/>
        </p:scale>
        <p:origin x="102" y="9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notesMaster" Target="notesMasters/notesMaster1.xml"/><Relationship Id="rId8" Type="http://schemas.openxmlformats.org/officeDocument/2006/relationships/slide" Target="slides/slide7.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20F9BF3-CF4C-4FA0-A76C-37F01F4582E8}" type="datetimeFigureOut">
              <a:rPr lang="zh-CN" altLang="en-US" smtClean="0"/>
              <a:t>2021/12/17</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1B9772A-12CC-4165-823A-49E0C2EECF4F}" type="slidenum">
              <a:rPr lang="zh-CN" altLang="en-US" smtClean="0"/>
              <a:t>‹#›</a:t>
            </a:fld>
            <a:endParaRPr lang="zh-CN" altLang="en-US"/>
          </a:p>
        </p:txBody>
      </p:sp>
    </p:spTree>
    <p:extLst>
      <p:ext uri="{BB962C8B-B14F-4D97-AF65-F5344CB8AC3E}">
        <p14:creationId xmlns:p14="http://schemas.microsoft.com/office/powerpoint/2010/main" val="352759284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0D7C28-598E-4F3F-8D93-48A66FA483F7}" type="slidenum">
              <a:rPr lang="zh-CN" altLang="en-US" smtClean="0"/>
              <a:t>3</a:t>
            </a:fld>
            <a:endParaRPr lang="zh-CN" altLang="en-US"/>
          </a:p>
        </p:txBody>
      </p:sp>
    </p:spTree>
    <p:extLst>
      <p:ext uri="{BB962C8B-B14F-4D97-AF65-F5344CB8AC3E}">
        <p14:creationId xmlns:p14="http://schemas.microsoft.com/office/powerpoint/2010/main" val="271998750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0D7C28-598E-4F3F-8D93-48A66FA483F7}" type="slidenum">
              <a:rPr lang="zh-CN" altLang="en-US" smtClean="0"/>
              <a:t>12</a:t>
            </a:fld>
            <a:endParaRPr lang="zh-CN" altLang="en-US"/>
          </a:p>
        </p:txBody>
      </p:sp>
    </p:spTree>
    <p:extLst>
      <p:ext uri="{BB962C8B-B14F-4D97-AF65-F5344CB8AC3E}">
        <p14:creationId xmlns:p14="http://schemas.microsoft.com/office/powerpoint/2010/main" val="410081894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0D7C28-598E-4F3F-8D93-48A66FA483F7}" type="slidenum">
              <a:rPr lang="zh-CN" altLang="en-US" smtClean="0"/>
              <a:t>13</a:t>
            </a:fld>
            <a:endParaRPr lang="zh-CN" altLang="en-US"/>
          </a:p>
        </p:txBody>
      </p:sp>
    </p:spTree>
    <p:extLst>
      <p:ext uri="{BB962C8B-B14F-4D97-AF65-F5344CB8AC3E}">
        <p14:creationId xmlns:p14="http://schemas.microsoft.com/office/powerpoint/2010/main" val="190132768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0D7C28-598E-4F3F-8D93-48A66FA483F7}" type="slidenum">
              <a:rPr lang="zh-CN" altLang="en-US" smtClean="0"/>
              <a:t>14</a:t>
            </a:fld>
            <a:endParaRPr lang="zh-CN" altLang="en-US"/>
          </a:p>
        </p:txBody>
      </p:sp>
    </p:spTree>
    <p:extLst>
      <p:ext uri="{BB962C8B-B14F-4D97-AF65-F5344CB8AC3E}">
        <p14:creationId xmlns:p14="http://schemas.microsoft.com/office/powerpoint/2010/main" val="25194174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0D7C28-598E-4F3F-8D93-48A66FA483F7}" type="slidenum">
              <a:rPr lang="zh-CN" altLang="en-US" smtClean="0"/>
              <a:t>15</a:t>
            </a:fld>
            <a:endParaRPr lang="zh-CN" altLang="en-US"/>
          </a:p>
        </p:txBody>
      </p:sp>
    </p:spTree>
    <p:extLst>
      <p:ext uri="{BB962C8B-B14F-4D97-AF65-F5344CB8AC3E}">
        <p14:creationId xmlns:p14="http://schemas.microsoft.com/office/powerpoint/2010/main" val="402398103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0D7C28-598E-4F3F-8D93-48A66FA483F7}" type="slidenum">
              <a:rPr lang="zh-CN" altLang="en-US" smtClean="0"/>
              <a:t>16</a:t>
            </a:fld>
            <a:endParaRPr lang="zh-CN" altLang="en-US"/>
          </a:p>
        </p:txBody>
      </p:sp>
    </p:spTree>
    <p:extLst>
      <p:ext uri="{BB962C8B-B14F-4D97-AF65-F5344CB8AC3E}">
        <p14:creationId xmlns:p14="http://schemas.microsoft.com/office/powerpoint/2010/main" val="361250479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0D7C28-598E-4F3F-8D93-48A66FA483F7}" type="slidenum">
              <a:rPr lang="zh-CN" altLang="en-US" smtClean="0"/>
              <a:t>17</a:t>
            </a:fld>
            <a:endParaRPr lang="zh-CN" altLang="en-US"/>
          </a:p>
        </p:txBody>
      </p:sp>
    </p:spTree>
    <p:extLst>
      <p:ext uri="{BB962C8B-B14F-4D97-AF65-F5344CB8AC3E}">
        <p14:creationId xmlns:p14="http://schemas.microsoft.com/office/powerpoint/2010/main" val="174660249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0D7C28-598E-4F3F-8D93-48A66FA483F7}" type="slidenum">
              <a:rPr lang="zh-CN" altLang="en-US" smtClean="0"/>
              <a:t>18</a:t>
            </a:fld>
            <a:endParaRPr lang="zh-CN" altLang="en-US"/>
          </a:p>
        </p:txBody>
      </p:sp>
    </p:spTree>
    <p:extLst>
      <p:ext uri="{BB962C8B-B14F-4D97-AF65-F5344CB8AC3E}">
        <p14:creationId xmlns:p14="http://schemas.microsoft.com/office/powerpoint/2010/main" val="266026787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0D7C28-598E-4F3F-8D93-48A66FA483F7}" type="slidenum">
              <a:rPr lang="zh-CN" altLang="en-US" smtClean="0"/>
              <a:t>19</a:t>
            </a:fld>
            <a:endParaRPr lang="zh-CN" altLang="en-US"/>
          </a:p>
        </p:txBody>
      </p:sp>
    </p:spTree>
    <p:extLst>
      <p:ext uri="{BB962C8B-B14F-4D97-AF65-F5344CB8AC3E}">
        <p14:creationId xmlns:p14="http://schemas.microsoft.com/office/powerpoint/2010/main" val="99398812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0D7C28-598E-4F3F-8D93-48A66FA483F7}" type="slidenum">
              <a:rPr lang="zh-CN" altLang="en-US" smtClean="0"/>
              <a:t>20</a:t>
            </a:fld>
            <a:endParaRPr lang="zh-CN" altLang="en-US"/>
          </a:p>
        </p:txBody>
      </p:sp>
    </p:spTree>
    <p:extLst>
      <p:ext uri="{BB962C8B-B14F-4D97-AF65-F5344CB8AC3E}">
        <p14:creationId xmlns:p14="http://schemas.microsoft.com/office/powerpoint/2010/main" val="388280723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0D7C28-598E-4F3F-8D93-48A66FA483F7}" type="slidenum">
              <a:rPr lang="zh-CN" altLang="en-US" smtClean="0"/>
              <a:t>21</a:t>
            </a:fld>
            <a:endParaRPr lang="zh-CN" altLang="en-US"/>
          </a:p>
        </p:txBody>
      </p:sp>
    </p:spTree>
    <p:extLst>
      <p:ext uri="{BB962C8B-B14F-4D97-AF65-F5344CB8AC3E}">
        <p14:creationId xmlns:p14="http://schemas.microsoft.com/office/powerpoint/2010/main" val="322230045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0D7C28-598E-4F3F-8D93-48A66FA483F7}" type="slidenum">
              <a:rPr lang="zh-CN" altLang="en-US" smtClean="0"/>
              <a:t>4</a:t>
            </a:fld>
            <a:endParaRPr lang="zh-CN" altLang="en-US"/>
          </a:p>
        </p:txBody>
      </p:sp>
    </p:spTree>
    <p:extLst>
      <p:ext uri="{BB962C8B-B14F-4D97-AF65-F5344CB8AC3E}">
        <p14:creationId xmlns:p14="http://schemas.microsoft.com/office/powerpoint/2010/main" val="141327219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0D7C28-598E-4F3F-8D93-48A66FA483F7}" type="slidenum">
              <a:rPr lang="zh-CN" altLang="en-US" smtClean="0"/>
              <a:t>22</a:t>
            </a:fld>
            <a:endParaRPr lang="zh-CN" altLang="en-US"/>
          </a:p>
        </p:txBody>
      </p:sp>
    </p:spTree>
    <p:extLst>
      <p:ext uri="{BB962C8B-B14F-4D97-AF65-F5344CB8AC3E}">
        <p14:creationId xmlns:p14="http://schemas.microsoft.com/office/powerpoint/2010/main" val="161978977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0D7C28-598E-4F3F-8D93-48A66FA483F7}" type="slidenum">
              <a:rPr lang="zh-CN" altLang="en-US" smtClean="0"/>
              <a:t>23</a:t>
            </a:fld>
            <a:endParaRPr lang="zh-CN" altLang="en-US"/>
          </a:p>
        </p:txBody>
      </p:sp>
    </p:spTree>
    <p:extLst>
      <p:ext uri="{BB962C8B-B14F-4D97-AF65-F5344CB8AC3E}">
        <p14:creationId xmlns:p14="http://schemas.microsoft.com/office/powerpoint/2010/main" val="272424398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0D7C28-598E-4F3F-8D93-48A66FA483F7}" type="slidenum">
              <a:rPr lang="zh-CN" altLang="en-US" smtClean="0"/>
              <a:t>24</a:t>
            </a:fld>
            <a:endParaRPr lang="zh-CN" altLang="en-US"/>
          </a:p>
        </p:txBody>
      </p:sp>
    </p:spTree>
    <p:extLst>
      <p:ext uri="{BB962C8B-B14F-4D97-AF65-F5344CB8AC3E}">
        <p14:creationId xmlns:p14="http://schemas.microsoft.com/office/powerpoint/2010/main" val="17839551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0D7C28-598E-4F3F-8D93-48A66FA483F7}" type="slidenum">
              <a:rPr lang="zh-CN" altLang="en-US" smtClean="0"/>
              <a:t>25</a:t>
            </a:fld>
            <a:endParaRPr lang="zh-CN" altLang="en-US"/>
          </a:p>
        </p:txBody>
      </p:sp>
    </p:spTree>
    <p:extLst>
      <p:ext uri="{BB962C8B-B14F-4D97-AF65-F5344CB8AC3E}">
        <p14:creationId xmlns:p14="http://schemas.microsoft.com/office/powerpoint/2010/main" val="26185650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0D7C28-598E-4F3F-8D93-48A66FA483F7}" type="slidenum">
              <a:rPr lang="zh-CN" altLang="en-US" smtClean="0"/>
              <a:t>26</a:t>
            </a:fld>
            <a:endParaRPr lang="zh-CN" altLang="en-US"/>
          </a:p>
        </p:txBody>
      </p:sp>
    </p:spTree>
    <p:extLst>
      <p:ext uri="{BB962C8B-B14F-4D97-AF65-F5344CB8AC3E}">
        <p14:creationId xmlns:p14="http://schemas.microsoft.com/office/powerpoint/2010/main" val="264968608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0D7C28-598E-4F3F-8D93-48A66FA483F7}" type="slidenum">
              <a:rPr lang="zh-CN" altLang="en-US" smtClean="0"/>
              <a:t>27</a:t>
            </a:fld>
            <a:endParaRPr lang="zh-CN" altLang="en-US"/>
          </a:p>
        </p:txBody>
      </p:sp>
    </p:spTree>
    <p:extLst>
      <p:ext uri="{BB962C8B-B14F-4D97-AF65-F5344CB8AC3E}">
        <p14:creationId xmlns:p14="http://schemas.microsoft.com/office/powerpoint/2010/main" val="143844733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0D7C28-598E-4F3F-8D93-48A66FA483F7}" type="slidenum">
              <a:rPr lang="zh-CN" altLang="en-US" smtClean="0"/>
              <a:t>28</a:t>
            </a:fld>
            <a:endParaRPr lang="zh-CN" altLang="en-US"/>
          </a:p>
        </p:txBody>
      </p:sp>
    </p:spTree>
    <p:extLst>
      <p:ext uri="{BB962C8B-B14F-4D97-AF65-F5344CB8AC3E}">
        <p14:creationId xmlns:p14="http://schemas.microsoft.com/office/powerpoint/2010/main" val="283988971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0D7C28-598E-4F3F-8D93-48A66FA483F7}" type="slidenum">
              <a:rPr lang="zh-CN" altLang="en-US" smtClean="0"/>
              <a:t>29</a:t>
            </a:fld>
            <a:endParaRPr lang="zh-CN" altLang="en-US"/>
          </a:p>
        </p:txBody>
      </p:sp>
    </p:spTree>
    <p:extLst>
      <p:ext uri="{BB962C8B-B14F-4D97-AF65-F5344CB8AC3E}">
        <p14:creationId xmlns:p14="http://schemas.microsoft.com/office/powerpoint/2010/main" val="36285451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0D7C28-598E-4F3F-8D93-48A66FA483F7}" type="slidenum">
              <a:rPr lang="zh-CN" altLang="en-US" smtClean="0"/>
              <a:t>30</a:t>
            </a:fld>
            <a:endParaRPr lang="zh-CN" altLang="en-US"/>
          </a:p>
        </p:txBody>
      </p:sp>
    </p:spTree>
    <p:extLst>
      <p:ext uri="{BB962C8B-B14F-4D97-AF65-F5344CB8AC3E}">
        <p14:creationId xmlns:p14="http://schemas.microsoft.com/office/powerpoint/2010/main" val="2803234480"/>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0D7C28-598E-4F3F-8D93-48A66FA483F7}" type="slidenum">
              <a:rPr lang="zh-CN" altLang="en-US" smtClean="0"/>
              <a:t>31</a:t>
            </a:fld>
            <a:endParaRPr lang="zh-CN" altLang="en-US"/>
          </a:p>
        </p:txBody>
      </p:sp>
    </p:spTree>
    <p:extLst>
      <p:ext uri="{BB962C8B-B14F-4D97-AF65-F5344CB8AC3E}">
        <p14:creationId xmlns:p14="http://schemas.microsoft.com/office/powerpoint/2010/main" val="293452513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0D7C28-598E-4F3F-8D93-48A66FA483F7}" type="slidenum">
              <a:rPr lang="zh-CN" altLang="en-US" smtClean="0"/>
              <a:t>5</a:t>
            </a:fld>
            <a:endParaRPr lang="zh-CN" altLang="en-US"/>
          </a:p>
        </p:txBody>
      </p:sp>
    </p:spTree>
    <p:extLst>
      <p:ext uri="{BB962C8B-B14F-4D97-AF65-F5344CB8AC3E}">
        <p14:creationId xmlns:p14="http://schemas.microsoft.com/office/powerpoint/2010/main" val="378608408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0D7C28-598E-4F3F-8D93-48A66FA483F7}" type="slidenum">
              <a:rPr lang="zh-CN" altLang="en-US" smtClean="0"/>
              <a:t>32</a:t>
            </a:fld>
            <a:endParaRPr lang="zh-CN" altLang="en-US"/>
          </a:p>
        </p:txBody>
      </p:sp>
    </p:spTree>
    <p:extLst>
      <p:ext uri="{BB962C8B-B14F-4D97-AF65-F5344CB8AC3E}">
        <p14:creationId xmlns:p14="http://schemas.microsoft.com/office/powerpoint/2010/main" val="260865992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0D7C28-598E-4F3F-8D93-48A66FA483F7}" type="slidenum">
              <a:rPr lang="zh-CN" altLang="en-US" smtClean="0"/>
              <a:t>6</a:t>
            </a:fld>
            <a:endParaRPr lang="zh-CN" altLang="en-US"/>
          </a:p>
        </p:txBody>
      </p:sp>
    </p:spTree>
    <p:extLst>
      <p:ext uri="{BB962C8B-B14F-4D97-AF65-F5344CB8AC3E}">
        <p14:creationId xmlns:p14="http://schemas.microsoft.com/office/powerpoint/2010/main" val="153538687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0D7C28-598E-4F3F-8D93-48A66FA483F7}" type="slidenum">
              <a:rPr lang="zh-CN" altLang="en-US" smtClean="0"/>
              <a:t>7</a:t>
            </a:fld>
            <a:endParaRPr lang="zh-CN" altLang="en-US"/>
          </a:p>
        </p:txBody>
      </p:sp>
    </p:spTree>
    <p:extLst>
      <p:ext uri="{BB962C8B-B14F-4D97-AF65-F5344CB8AC3E}">
        <p14:creationId xmlns:p14="http://schemas.microsoft.com/office/powerpoint/2010/main" val="302820512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0D7C28-598E-4F3F-8D93-48A66FA483F7}" type="slidenum">
              <a:rPr lang="zh-CN" altLang="en-US" smtClean="0"/>
              <a:t>8</a:t>
            </a:fld>
            <a:endParaRPr lang="zh-CN" altLang="en-US"/>
          </a:p>
        </p:txBody>
      </p:sp>
    </p:spTree>
    <p:extLst>
      <p:ext uri="{BB962C8B-B14F-4D97-AF65-F5344CB8AC3E}">
        <p14:creationId xmlns:p14="http://schemas.microsoft.com/office/powerpoint/2010/main" val="38208171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0D7C28-598E-4F3F-8D93-48A66FA483F7}" type="slidenum">
              <a:rPr lang="zh-CN" altLang="en-US" smtClean="0"/>
              <a:t>9</a:t>
            </a:fld>
            <a:endParaRPr lang="zh-CN" altLang="en-US"/>
          </a:p>
        </p:txBody>
      </p:sp>
    </p:spTree>
    <p:extLst>
      <p:ext uri="{BB962C8B-B14F-4D97-AF65-F5344CB8AC3E}">
        <p14:creationId xmlns:p14="http://schemas.microsoft.com/office/powerpoint/2010/main" val="227950351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0D7C28-598E-4F3F-8D93-48A66FA483F7}" type="slidenum">
              <a:rPr lang="zh-CN" altLang="en-US" smtClean="0"/>
              <a:t>10</a:t>
            </a:fld>
            <a:endParaRPr lang="zh-CN" altLang="en-US"/>
          </a:p>
        </p:txBody>
      </p:sp>
    </p:spTree>
    <p:extLst>
      <p:ext uri="{BB962C8B-B14F-4D97-AF65-F5344CB8AC3E}">
        <p14:creationId xmlns:p14="http://schemas.microsoft.com/office/powerpoint/2010/main" val="146881991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0D7C28-598E-4F3F-8D93-48A66FA483F7}" type="slidenum">
              <a:rPr lang="zh-CN" altLang="en-US" smtClean="0"/>
              <a:t>11</a:t>
            </a:fld>
            <a:endParaRPr lang="zh-CN" altLang="en-US"/>
          </a:p>
        </p:txBody>
      </p:sp>
    </p:spTree>
    <p:extLst>
      <p:ext uri="{BB962C8B-B14F-4D97-AF65-F5344CB8AC3E}">
        <p14:creationId xmlns:p14="http://schemas.microsoft.com/office/powerpoint/2010/main" val="94059602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D4D7DAC9-2343-4BE0-9A92-8B6CC88C1B65}"/>
              </a:ext>
            </a:extLst>
          </p:cNvPr>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a:extLst>
              <a:ext uri="{FF2B5EF4-FFF2-40B4-BE49-F238E27FC236}">
                <a16:creationId xmlns:a16="http://schemas.microsoft.com/office/drawing/2014/main" id="{D1101398-3E02-417B-AB24-ECAF09F9908D}"/>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a:extLst>
              <a:ext uri="{FF2B5EF4-FFF2-40B4-BE49-F238E27FC236}">
                <a16:creationId xmlns:a16="http://schemas.microsoft.com/office/drawing/2014/main" id="{F721D35F-E323-4EBE-9F45-276F230DB2F1}"/>
              </a:ext>
            </a:extLst>
          </p:cNvPr>
          <p:cNvSpPr>
            <a:spLocks noGrp="1"/>
          </p:cNvSpPr>
          <p:nvPr>
            <p:ph type="dt" sz="half" idx="10"/>
          </p:nvPr>
        </p:nvSpPr>
        <p:spPr/>
        <p:txBody>
          <a:bodyPr/>
          <a:lstStyle/>
          <a:p>
            <a:fld id="{BB85534A-97D9-4788-ACD9-09DFBA567268}" type="datetimeFigureOut">
              <a:rPr lang="zh-CN" altLang="en-US" smtClean="0"/>
              <a:t>2021/12/17</a:t>
            </a:fld>
            <a:endParaRPr lang="zh-CN" altLang="en-US"/>
          </a:p>
        </p:txBody>
      </p:sp>
      <p:sp>
        <p:nvSpPr>
          <p:cNvPr id="5" name="页脚占位符 4">
            <a:extLst>
              <a:ext uri="{FF2B5EF4-FFF2-40B4-BE49-F238E27FC236}">
                <a16:creationId xmlns:a16="http://schemas.microsoft.com/office/drawing/2014/main" id="{FA25DC78-D3B3-4541-A989-1FA9F87ED9E3}"/>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779AF628-6443-4310-AD4D-3652AF89BA36}"/>
              </a:ext>
            </a:extLst>
          </p:cNvPr>
          <p:cNvSpPr>
            <a:spLocks noGrp="1"/>
          </p:cNvSpPr>
          <p:nvPr>
            <p:ph type="sldNum" sz="quarter" idx="12"/>
          </p:nvPr>
        </p:nvSpPr>
        <p:spPr/>
        <p:txBody>
          <a:bodyPr/>
          <a:lstStyle/>
          <a:p>
            <a:fld id="{17CDD28C-AF4B-4A36-BFD1-BAF1D496B1F5}" type="slidenum">
              <a:rPr lang="zh-CN" altLang="en-US" smtClean="0"/>
              <a:t>‹#›</a:t>
            </a:fld>
            <a:endParaRPr lang="zh-CN" altLang="en-US"/>
          </a:p>
        </p:txBody>
      </p:sp>
    </p:spTree>
    <p:extLst>
      <p:ext uri="{BB962C8B-B14F-4D97-AF65-F5344CB8AC3E}">
        <p14:creationId xmlns:p14="http://schemas.microsoft.com/office/powerpoint/2010/main" val="315902983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3A1CBCE5-0283-453E-B58C-C6CA706E648D}"/>
              </a:ext>
            </a:extLst>
          </p:cNvPr>
          <p:cNvSpPr>
            <a:spLocks noGrp="1"/>
          </p:cNvSpPr>
          <p:nvPr>
            <p:ph type="title"/>
          </p:nvPr>
        </p:nvSpPr>
        <p:spPr/>
        <p:txBody>
          <a:bodyPr/>
          <a:lstStyle/>
          <a:p>
            <a:r>
              <a:rPr lang="zh-CN" altLang="en-US"/>
              <a:t>单击此处编辑母版标题样式</a:t>
            </a:r>
          </a:p>
        </p:txBody>
      </p:sp>
      <p:sp>
        <p:nvSpPr>
          <p:cNvPr id="3" name="竖排文字占位符 2">
            <a:extLst>
              <a:ext uri="{FF2B5EF4-FFF2-40B4-BE49-F238E27FC236}">
                <a16:creationId xmlns:a16="http://schemas.microsoft.com/office/drawing/2014/main" id="{A766B27F-521D-499B-A630-18EE7F37ACB8}"/>
              </a:ext>
            </a:extLst>
          </p:cNvPr>
          <p:cNvSpPr>
            <a:spLocks noGrp="1"/>
          </p:cNvSpPr>
          <p:nvPr>
            <p:ph type="body" orient="vert" idx="1"/>
          </p:nvPr>
        </p:nvSpPr>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id="{AC9324BE-8FD8-4CE9-AC66-F5B2B489AB69}"/>
              </a:ext>
            </a:extLst>
          </p:cNvPr>
          <p:cNvSpPr>
            <a:spLocks noGrp="1"/>
          </p:cNvSpPr>
          <p:nvPr>
            <p:ph type="dt" sz="half" idx="10"/>
          </p:nvPr>
        </p:nvSpPr>
        <p:spPr/>
        <p:txBody>
          <a:bodyPr/>
          <a:lstStyle/>
          <a:p>
            <a:fld id="{BB85534A-97D9-4788-ACD9-09DFBA567268}" type="datetimeFigureOut">
              <a:rPr lang="zh-CN" altLang="en-US" smtClean="0"/>
              <a:t>2021/12/17</a:t>
            </a:fld>
            <a:endParaRPr lang="zh-CN" altLang="en-US"/>
          </a:p>
        </p:txBody>
      </p:sp>
      <p:sp>
        <p:nvSpPr>
          <p:cNvPr id="5" name="页脚占位符 4">
            <a:extLst>
              <a:ext uri="{FF2B5EF4-FFF2-40B4-BE49-F238E27FC236}">
                <a16:creationId xmlns:a16="http://schemas.microsoft.com/office/drawing/2014/main" id="{EA4A4240-30A9-40EE-AB87-BC2C7A1A5227}"/>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8F83708C-A582-4EEC-8D51-0E22895FBD23}"/>
              </a:ext>
            </a:extLst>
          </p:cNvPr>
          <p:cNvSpPr>
            <a:spLocks noGrp="1"/>
          </p:cNvSpPr>
          <p:nvPr>
            <p:ph type="sldNum" sz="quarter" idx="12"/>
          </p:nvPr>
        </p:nvSpPr>
        <p:spPr/>
        <p:txBody>
          <a:bodyPr/>
          <a:lstStyle/>
          <a:p>
            <a:fld id="{17CDD28C-AF4B-4A36-BFD1-BAF1D496B1F5}" type="slidenum">
              <a:rPr lang="zh-CN" altLang="en-US" smtClean="0"/>
              <a:t>‹#›</a:t>
            </a:fld>
            <a:endParaRPr lang="zh-CN" altLang="en-US"/>
          </a:p>
        </p:txBody>
      </p:sp>
    </p:spTree>
    <p:extLst>
      <p:ext uri="{BB962C8B-B14F-4D97-AF65-F5344CB8AC3E}">
        <p14:creationId xmlns:p14="http://schemas.microsoft.com/office/powerpoint/2010/main" val="251056166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a:extLst>
              <a:ext uri="{FF2B5EF4-FFF2-40B4-BE49-F238E27FC236}">
                <a16:creationId xmlns:a16="http://schemas.microsoft.com/office/drawing/2014/main" id="{5AF1FCD9-6987-4CCC-B7CE-037F09CE0AAC}"/>
              </a:ext>
            </a:extLst>
          </p:cNvPr>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a:extLst>
              <a:ext uri="{FF2B5EF4-FFF2-40B4-BE49-F238E27FC236}">
                <a16:creationId xmlns:a16="http://schemas.microsoft.com/office/drawing/2014/main" id="{7EEC26CD-1455-45F8-85C4-CA7657E7F1D1}"/>
              </a:ext>
            </a:extLst>
          </p:cNvPr>
          <p:cNvSpPr>
            <a:spLocks noGrp="1"/>
          </p:cNvSpPr>
          <p:nvPr>
            <p:ph type="body" orient="vert" idx="1"/>
          </p:nvPr>
        </p:nvSpPr>
        <p:spPr>
          <a:xfrm>
            <a:off x="838200" y="365125"/>
            <a:ext cx="7734300" cy="5811838"/>
          </a:xfrm>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id="{18B91CB6-E31D-4733-AA9B-7F53EF67D06D}"/>
              </a:ext>
            </a:extLst>
          </p:cNvPr>
          <p:cNvSpPr>
            <a:spLocks noGrp="1"/>
          </p:cNvSpPr>
          <p:nvPr>
            <p:ph type="dt" sz="half" idx="10"/>
          </p:nvPr>
        </p:nvSpPr>
        <p:spPr/>
        <p:txBody>
          <a:bodyPr/>
          <a:lstStyle/>
          <a:p>
            <a:fld id="{BB85534A-97D9-4788-ACD9-09DFBA567268}" type="datetimeFigureOut">
              <a:rPr lang="zh-CN" altLang="en-US" smtClean="0"/>
              <a:t>2021/12/17</a:t>
            </a:fld>
            <a:endParaRPr lang="zh-CN" altLang="en-US"/>
          </a:p>
        </p:txBody>
      </p:sp>
      <p:sp>
        <p:nvSpPr>
          <p:cNvPr id="5" name="页脚占位符 4">
            <a:extLst>
              <a:ext uri="{FF2B5EF4-FFF2-40B4-BE49-F238E27FC236}">
                <a16:creationId xmlns:a16="http://schemas.microsoft.com/office/drawing/2014/main" id="{0ED68099-99A9-4F55-936F-93506F9E8913}"/>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A2412F08-4188-4126-9E6F-E4F5D394630A}"/>
              </a:ext>
            </a:extLst>
          </p:cNvPr>
          <p:cNvSpPr>
            <a:spLocks noGrp="1"/>
          </p:cNvSpPr>
          <p:nvPr>
            <p:ph type="sldNum" sz="quarter" idx="12"/>
          </p:nvPr>
        </p:nvSpPr>
        <p:spPr/>
        <p:txBody>
          <a:bodyPr/>
          <a:lstStyle/>
          <a:p>
            <a:fld id="{17CDD28C-AF4B-4A36-BFD1-BAF1D496B1F5}" type="slidenum">
              <a:rPr lang="zh-CN" altLang="en-US" smtClean="0"/>
              <a:t>‹#›</a:t>
            </a:fld>
            <a:endParaRPr lang="zh-CN" altLang="en-US"/>
          </a:p>
        </p:txBody>
      </p:sp>
    </p:spTree>
    <p:extLst>
      <p:ext uri="{BB962C8B-B14F-4D97-AF65-F5344CB8AC3E}">
        <p14:creationId xmlns:p14="http://schemas.microsoft.com/office/powerpoint/2010/main" val="246088418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83504A7A-0B10-4A33-A469-2D905D95D560}"/>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id="{DC03CC08-5065-429D-A5E8-F9B46FC66BAB}"/>
              </a:ext>
            </a:extLst>
          </p:cNvPr>
          <p:cNvSpPr>
            <a:spLocks noGrp="1"/>
          </p:cNvSpPr>
          <p:nvPr>
            <p:ph idx="1"/>
          </p:nvPr>
        </p:nvSpPr>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id="{D6836AE7-0F96-40DB-A407-343B2FFCFA92}"/>
              </a:ext>
            </a:extLst>
          </p:cNvPr>
          <p:cNvSpPr>
            <a:spLocks noGrp="1"/>
          </p:cNvSpPr>
          <p:nvPr>
            <p:ph type="dt" sz="half" idx="10"/>
          </p:nvPr>
        </p:nvSpPr>
        <p:spPr/>
        <p:txBody>
          <a:bodyPr/>
          <a:lstStyle/>
          <a:p>
            <a:fld id="{BB85534A-97D9-4788-ACD9-09DFBA567268}" type="datetimeFigureOut">
              <a:rPr lang="zh-CN" altLang="en-US" smtClean="0"/>
              <a:t>2021/12/17</a:t>
            </a:fld>
            <a:endParaRPr lang="zh-CN" altLang="en-US"/>
          </a:p>
        </p:txBody>
      </p:sp>
      <p:sp>
        <p:nvSpPr>
          <p:cNvPr id="5" name="页脚占位符 4">
            <a:extLst>
              <a:ext uri="{FF2B5EF4-FFF2-40B4-BE49-F238E27FC236}">
                <a16:creationId xmlns:a16="http://schemas.microsoft.com/office/drawing/2014/main" id="{C53C5B18-4754-4319-BAE4-6C380F7AC1AA}"/>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90D78372-19D6-41A6-BD1D-1A4050530534}"/>
              </a:ext>
            </a:extLst>
          </p:cNvPr>
          <p:cNvSpPr>
            <a:spLocks noGrp="1"/>
          </p:cNvSpPr>
          <p:nvPr>
            <p:ph type="sldNum" sz="quarter" idx="12"/>
          </p:nvPr>
        </p:nvSpPr>
        <p:spPr/>
        <p:txBody>
          <a:bodyPr/>
          <a:lstStyle/>
          <a:p>
            <a:fld id="{17CDD28C-AF4B-4A36-BFD1-BAF1D496B1F5}" type="slidenum">
              <a:rPr lang="zh-CN" altLang="en-US" smtClean="0"/>
              <a:t>‹#›</a:t>
            </a:fld>
            <a:endParaRPr lang="zh-CN" altLang="en-US"/>
          </a:p>
        </p:txBody>
      </p:sp>
    </p:spTree>
    <p:extLst>
      <p:ext uri="{BB962C8B-B14F-4D97-AF65-F5344CB8AC3E}">
        <p14:creationId xmlns:p14="http://schemas.microsoft.com/office/powerpoint/2010/main" val="766587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FACC31DE-F2C7-49D5-9DA4-17B61AE161F2}"/>
              </a:ext>
            </a:extLst>
          </p:cNvPr>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a:extLst>
              <a:ext uri="{FF2B5EF4-FFF2-40B4-BE49-F238E27FC236}">
                <a16:creationId xmlns:a16="http://schemas.microsoft.com/office/drawing/2014/main" id="{3668187E-1785-4DFD-85A3-760D40BAB09B}"/>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日期占位符 3">
            <a:extLst>
              <a:ext uri="{FF2B5EF4-FFF2-40B4-BE49-F238E27FC236}">
                <a16:creationId xmlns:a16="http://schemas.microsoft.com/office/drawing/2014/main" id="{4605326E-A0A6-4206-86D5-8935E8DB3AC6}"/>
              </a:ext>
            </a:extLst>
          </p:cNvPr>
          <p:cNvSpPr>
            <a:spLocks noGrp="1"/>
          </p:cNvSpPr>
          <p:nvPr>
            <p:ph type="dt" sz="half" idx="10"/>
          </p:nvPr>
        </p:nvSpPr>
        <p:spPr/>
        <p:txBody>
          <a:bodyPr/>
          <a:lstStyle/>
          <a:p>
            <a:fld id="{BB85534A-97D9-4788-ACD9-09DFBA567268}" type="datetimeFigureOut">
              <a:rPr lang="zh-CN" altLang="en-US" smtClean="0"/>
              <a:t>2021/12/17</a:t>
            </a:fld>
            <a:endParaRPr lang="zh-CN" altLang="en-US"/>
          </a:p>
        </p:txBody>
      </p:sp>
      <p:sp>
        <p:nvSpPr>
          <p:cNvPr id="5" name="页脚占位符 4">
            <a:extLst>
              <a:ext uri="{FF2B5EF4-FFF2-40B4-BE49-F238E27FC236}">
                <a16:creationId xmlns:a16="http://schemas.microsoft.com/office/drawing/2014/main" id="{2DD65BE1-DAF5-4DED-A773-D7C45CC13120}"/>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0A947848-EDB3-418C-AB10-F48A81430E08}"/>
              </a:ext>
            </a:extLst>
          </p:cNvPr>
          <p:cNvSpPr>
            <a:spLocks noGrp="1"/>
          </p:cNvSpPr>
          <p:nvPr>
            <p:ph type="sldNum" sz="quarter" idx="12"/>
          </p:nvPr>
        </p:nvSpPr>
        <p:spPr/>
        <p:txBody>
          <a:bodyPr/>
          <a:lstStyle/>
          <a:p>
            <a:fld id="{17CDD28C-AF4B-4A36-BFD1-BAF1D496B1F5}" type="slidenum">
              <a:rPr lang="zh-CN" altLang="en-US" smtClean="0"/>
              <a:t>‹#›</a:t>
            </a:fld>
            <a:endParaRPr lang="zh-CN" altLang="en-US"/>
          </a:p>
        </p:txBody>
      </p:sp>
    </p:spTree>
    <p:extLst>
      <p:ext uri="{BB962C8B-B14F-4D97-AF65-F5344CB8AC3E}">
        <p14:creationId xmlns:p14="http://schemas.microsoft.com/office/powerpoint/2010/main" val="254475480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42FDD5C1-DEA4-488D-B34D-28215808ED78}"/>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id="{11A10B24-356C-45F8-B838-E6A2071867E5}"/>
              </a:ext>
            </a:extLst>
          </p:cNvPr>
          <p:cNvSpPr>
            <a:spLocks noGrp="1"/>
          </p:cNvSpPr>
          <p:nvPr>
            <p:ph sz="half" idx="1"/>
          </p:nvPr>
        </p:nvSpPr>
        <p:spPr>
          <a:xfrm>
            <a:off x="838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内容占位符 3">
            <a:extLst>
              <a:ext uri="{FF2B5EF4-FFF2-40B4-BE49-F238E27FC236}">
                <a16:creationId xmlns:a16="http://schemas.microsoft.com/office/drawing/2014/main" id="{78E405C0-E255-4538-AAF2-354E4EBDEAE9}"/>
              </a:ext>
            </a:extLst>
          </p:cNvPr>
          <p:cNvSpPr>
            <a:spLocks noGrp="1"/>
          </p:cNvSpPr>
          <p:nvPr>
            <p:ph sz="half" idx="2"/>
          </p:nvPr>
        </p:nvSpPr>
        <p:spPr>
          <a:xfrm>
            <a:off x="6172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日期占位符 4">
            <a:extLst>
              <a:ext uri="{FF2B5EF4-FFF2-40B4-BE49-F238E27FC236}">
                <a16:creationId xmlns:a16="http://schemas.microsoft.com/office/drawing/2014/main" id="{AB5C4591-F8AA-4E74-BB99-0651D4B2D90F}"/>
              </a:ext>
            </a:extLst>
          </p:cNvPr>
          <p:cNvSpPr>
            <a:spLocks noGrp="1"/>
          </p:cNvSpPr>
          <p:nvPr>
            <p:ph type="dt" sz="half" idx="10"/>
          </p:nvPr>
        </p:nvSpPr>
        <p:spPr/>
        <p:txBody>
          <a:bodyPr/>
          <a:lstStyle/>
          <a:p>
            <a:fld id="{BB85534A-97D9-4788-ACD9-09DFBA567268}" type="datetimeFigureOut">
              <a:rPr lang="zh-CN" altLang="en-US" smtClean="0"/>
              <a:t>2021/12/17</a:t>
            </a:fld>
            <a:endParaRPr lang="zh-CN" altLang="en-US"/>
          </a:p>
        </p:txBody>
      </p:sp>
      <p:sp>
        <p:nvSpPr>
          <p:cNvPr id="6" name="页脚占位符 5">
            <a:extLst>
              <a:ext uri="{FF2B5EF4-FFF2-40B4-BE49-F238E27FC236}">
                <a16:creationId xmlns:a16="http://schemas.microsoft.com/office/drawing/2014/main" id="{F9B819E7-D061-4F1E-8F03-A5A634295DA2}"/>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id="{D4AA911D-4EBF-4D47-BD30-593984298603}"/>
              </a:ext>
            </a:extLst>
          </p:cNvPr>
          <p:cNvSpPr>
            <a:spLocks noGrp="1"/>
          </p:cNvSpPr>
          <p:nvPr>
            <p:ph type="sldNum" sz="quarter" idx="12"/>
          </p:nvPr>
        </p:nvSpPr>
        <p:spPr/>
        <p:txBody>
          <a:bodyPr/>
          <a:lstStyle/>
          <a:p>
            <a:fld id="{17CDD28C-AF4B-4A36-BFD1-BAF1D496B1F5}" type="slidenum">
              <a:rPr lang="zh-CN" altLang="en-US" smtClean="0"/>
              <a:t>‹#›</a:t>
            </a:fld>
            <a:endParaRPr lang="zh-CN" altLang="en-US"/>
          </a:p>
        </p:txBody>
      </p:sp>
    </p:spTree>
    <p:extLst>
      <p:ext uri="{BB962C8B-B14F-4D97-AF65-F5344CB8AC3E}">
        <p14:creationId xmlns:p14="http://schemas.microsoft.com/office/powerpoint/2010/main" val="333504298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91B9C188-25A9-4909-9873-2CF23BADE51B}"/>
              </a:ext>
            </a:extLst>
          </p:cNvPr>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a:extLst>
              <a:ext uri="{FF2B5EF4-FFF2-40B4-BE49-F238E27FC236}">
                <a16:creationId xmlns:a16="http://schemas.microsoft.com/office/drawing/2014/main" id="{B8761092-F4FE-4BFF-90C9-E973AFBBCEE3}"/>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a:extLst>
              <a:ext uri="{FF2B5EF4-FFF2-40B4-BE49-F238E27FC236}">
                <a16:creationId xmlns:a16="http://schemas.microsoft.com/office/drawing/2014/main" id="{1341AF4D-89E7-407E-9416-BA3BB244FCFE}"/>
              </a:ext>
            </a:extLst>
          </p:cNvPr>
          <p:cNvSpPr>
            <a:spLocks noGrp="1"/>
          </p:cNvSpPr>
          <p:nvPr>
            <p:ph sz="half" idx="2"/>
          </p:nvPr>
        </p:nvSpPr>
        <p:spPr>
          <a:xfrm>
            <a:off x="839788" y="2505075"/>
            <a:ext cx="5157787"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文本占位符 4">
            <a:extLst>
              <a:ext uri="{FF2B5EF4-FFF2-40B4-BE49-F238E27FC236}">
                <a16:creationId xmlns:a16="http://schemas.microsoft.com/office/drawing/2014/main" id="{C59DC247-9338-4EF7-8E36-E8DE35A7BDCC}"/>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a:extLst>
              <a:ext uri="{FF2B5EF4-FFF2-40B4-BE49-F238E27FC236}">
                <a16:creationId xmlns:a16="http://schemas.microsoft.com/office/drawing/2014/main" id="{7534E91C-E683-4F40-8BB9-6464E65A67BF}"/>
              </a:ext>
            </a:extLst>
          </p:cNvPr>
          <p:cNvSpPr>
            <a:spLocks noGrp="1"/>
          </p:cNvSpPr>
          <p:nvPr>
            <p:ph sz="quarter" idx="4"/>
          </p:nvPr>
        </p:nvSpPr>
        <p:spPr>
          <a:xfrm>
            <a:off x="6172200" y="2505075"/>
            <a:ext cx="5183188"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7" name="日期占位符 6">
            <a:extLst>
              <a:ext uri="{FF2B5EF4-FFF2-40B4-BE49-F238E27FC236}">
                <a16:creationId xmlns:a16="http://schemas.microsoft.com/office/drawing/2014/main" id="{5E9D60F7-A7B6-44F8-95BA-67ED69EF75CC}"/>
              </a:ext>
            </a:extLst>
          </p:cNvPr>
          <p:cNvSpPr>
            <a:spLocks noGrp="1"/>
          </p:cNvSpPr>
          <p:nvPr>
            <p:ph type="dt" sz="half" idx="10"/>
          </p:nvPr>
        </p:nvSpPr>
        <p:spPr/>
        <p:txBody>
          <a:bodyPr/>
          <a:lstStyle/>
          <a:p>
            <a:fld id="{BB85534A-97D9-4788-ACD9-09DFBA567268}" type="datetimeFigureOut">
              <a:rPr lang="zh-CN" altLang="en-US" smtClean="0"/>
              <a:t>2021/12/17</a:t>
            </a:fld>
            <a:endParaRPr lang="zh-CN" altLang="en-US"/>
          </a:p>
        </p:txBody>
      </p:sp>
      <p:sp>
        <p:nvSpPr>
          <p:cNvPr id="8" name="页脚占位符 7">
            <a:extLst>
              <a:ext uri="{FF2B5EF4-FFF2-40B4-BE49-F238E27FC236}">
                <a16:creationId xmlns:a16="http://schemas.microsoft.com/office/drawing/2014/main" id="{4DBD75B0-BEBF-4ED2-BAE4-0F50610786C5}"/>
              </a:ext>
            </a:extLst>
          </p:cNvPr>
          <p:cNvSpPr>
            <a:spLocks noGrp="1"/>
          </p:cNvSpPr>
          <p:nvPr>
            <p:ph type="ftr" sz="quarter" idx="11"/>
          </p:nvPr>
        </p:nvSpPr>
        <p:spPr/>
        <p:txBody>
          <a:bodyPr/>
          <a:lstStyle/>
          <a:p>
            <a:endParaRPr lang="zh-CN" altLang="en-US"/>
          </a:p>
        </p:txBody>
      </p:sp>
      <p:sp>
        <p:nvSpPr>
          <p:cNvPr id="9" name="灯片编号占位符 8">
            <a:extLst>
              <a:ext uri="{FF2B5EF4-FFF2-40B4-BE49-F238E27FC236}">
                <a16:creationId xmlns:a16="http://schemas.microsoft.com/office/drawing/2014/main" id="{CB5F290D-60AA-4581-B651-A601AD863566}"/>
              </a:ext>
            </a:extLst>
          </p:cNvPr>
          <p:cNvSpPr>
            <a:spLocks noGrp="1"/>
          </p:cNvSpPr>
          <p:nvPr>
            <p:ph type="sldNum" sz="quarter" idx="12"/>
          </p:nvPr>
        </p:nvSpPr>
        <p:spPr/>
        <p:txBody>
          <a:bodyPr/>
          <a:lstStyle/>
          <a:p>
            <a:fld id="{17CDD28C-AF4B-4A36-BFD1-BAF1D496B1F5}" type="slidenum">
              <a:rPr lang="zh-CN" altLang="en-US" smtClean="0"/>
              <a:t>‹#›</a:t>
            </a:fld>
            <a:endParaRPr lang="zh-CN" altLang="en-US"/>
          </a:p>
        </p:txBody>
      </p:sp>
    </p:spTree>
    <p:extLst>
      <p:ext uri="{BB962C8B-B14F-4D97-AF65-F5344CB8AC3E}">
        <p14:creationId xmlns:p14="http://schemas.microsoft.com/office/powerpoint/2010/main" val="85670240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BEE071A7-2D46-4A01-9530-B52F7F3FE632}"/>
              </a:ext>
            </a:extLst>
          </p:cNvPr>
          <p:cNvSpPr>
            <a:spLocks noGrp="1"/>
          </p:cNvSpPr>
          <p:nvPr>
            <p:ph type="title"/>
          </p:nvPr>
        </p:nvSpPr>
        <p:spPr/>
        <p:txBody>
          <a:bodyPr/>
          <a:lstStyle/>
          <a:p>
            <a:r>
              <a:rPr lang="zh-CN" altLang="en-US"/>
              <a:t>单击此处编辑母版标题样式</a:t>
            </a:r>
          </a:p>
        </p:txBody>
      </p:sp>
      <p:sp>
        <p:nvSpPr>
          <p:cNvPr id="3" name="日期占位符 2">
            <a:extLst>
              <a:ext uri="{FF2B5EF4-FFF2-40B4-BE49-F238E27FC236}">
                <a16:creationId xmlns:a16="http://schemas.microsoft.com/office/drawing/2014/main" id="{ABE94EF1-3FE6-4E05-AD21-024611C65901}"/>
              </a:ext>
            </a:extLst>
          </p:cNvPr>
          <p:cNvSpPr>
            <a:spLocks noGrp="1"/>
          </p:cNvSpPr>
          <p:nvPr>
            <p:ph type="dt" sz="half" idx="10"/>
          </p:nvPr>
        </p:nvSpPr>
        <p:spPr/>
        <p:txBody>
          <a:bodyPr/>
          <a:lstStyle/>
          <a:p>
            <a:fld id="{BB85534A-97D9-4788-ACD9-09DFBA567268}" type="datetimeFigureOut">
              <a:rPr lang="zh-CN" altLang="en-US" smtClean="0"/>
              <a:t>2021/12/17</a:t>
            </a:fld>
            <a:endParaRPr lang="zh-CN" altLang="en-US"/>
          </a:p>
        </p:txBody>
      </p:sp>
      <p:sp>
        <p:nvSpPr>
          <p:cNvPr id="4" name="页脚占位符 3">
            <a:extLst>
              <a:ext uri="{FF2B5EF4-FFF2-40B4-BE49-F238E27FC236}">
                <a16:creationId xmlns:a16="http://schemas.microsoft.com/office/drawing/2014/main" id="{197AEA8B-5D77-4331-BB86-C2135AE05CB6}"/>
              </a:ext>
            </a:extLst>
          </p:cNvPr>
          <p:cNvSpPr>
            <a:spLocks noGrp="1"/>
          </p:cNvSpPr>
          <p:nvPr>
            <p:ph type="ftr" sz="quarter" idx="11"/>
          </p:nvPr>
        </p:nvSpPr>
        <p:spPr/>
        <p:txBody>
          <a:bodyPr/>
          <a:lstStyle/>
          <a:p>
            <a:endParaRPr lang="zh-CN" altLang="en-US"/>
          </a:p>
        </p:txBody>
      </p:sp>
      <p:sp>
        <p:nvSpPr>
          <p:cNvPr id="5" name="灯片编号占位符 4">
            <a:extLst>
              <a:ext uri="{FF2B5EF4-FFF2-40B4-BE49-F238E27FC236}">
                <a16:creationId xmlns:a16="http://schemas.microsoft.com/office/drawing/2014/main" id="{E0A4E219-1B7D-425D-864A-4662054A24DD}"/>
              </a:ext>
            </a:extLst>
          </p:cNvPr>
          <p:cNvSpPr>
            <a:spLocks noGrp="1"/>
          </p:cNvSpPr>
          <p:nvPr>
            <p:ph type="sldNum" sz="quarter" idx="12"/>
          </p:nvPr>
        </p:nvSpPr>
        <p:spPr/>
        <p:txBody>
          <a:bodyPr/>
          <a:lstStyle/>
          <a:p>
            <a:fld id="{17CDD28C-AF4B-4A36-BFD1-BAF1D496B1F5}" type="slidenum">
              <a:rPr lang="zh-CN" altLang="en-US" smtClean="0"/>
              <a:t>‹#›</a:t>
            </a:fld>
            <a:endParaRPr lang="zh-CN" altLang="en-US"/>
          </a:p>
        </p:txBody>
      </p:sp>
    </p:spTree>
    <p:extLst>
      <p:ext uri="{BB962C8B-B14F-4D97-AF65-F5344CB8AC3E}">
        <p14:creationId xmlns:p14="http://schemas.microsoft.com/office/powerpoint/2010/main" val="61835103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a:extLst>
              <a:ext uri="{FF2B5EF4-FFF2-40B4-BE49-F238E27FC236}">
                <a16:creationId xmlns:a16="http://schemas.microsoft.com/office/drawing/2014/main" id="{2D4DCBFD-6CCE-4BB6-BDD9-0E8CCD1B2088}"/>
              </a:ext>
            </a:extLst>
          </p:cNvPr>
          <p:cNvSpPr>
            <a:spLocks noGrp="1"/>
          </p:cNvSpPr>
          <p:nvPr>
            <p:ph type="dt" sz="half" idx="10"/>
          </p:nvPr>
        </p:nvSpPr>
        <p:spPr/>
        <p:txBody>
          <a:bodyPr/>
          <a:lstStyle/>
          <a:p>
            <a:fld id="{BB85534A-97D9-4788-ACD9-09DFBA567268}" type="datetimeFigureOut">
              <a:rPr lang="zh-CN" altLang="en-US" smtClean="0"/>
              <a:t>2021/12/17</a:t>
            </a:fld>
            <a:endParaRPr lang="zh-CN" altLang="en-US"/>
          </a:p>
        </p:txBody>
      </p:sp>
      <p:sp>
        <p:nvSpPr>
          <p:cNvPr id="3" name="页脚占位符 2">
            <a:extLst>
              <a:ext uri="{FF2B5EF4-FFF2-40B4-BE49-F238E27FC236}">
                <a16:creationId xmlns:a16="http://schemas.microsoft.com/office/drawing/2014/main" id="{1594B82E-A9F6-42C4-87F7-DE9250CE77DF}"/>
              </a:ext>
            </a:extLst>
          </p:cNvPr>
          <p:cNvSpPr>
            <a:spLocks noGrp="1"/>
          </p:cNvSpPr>
          <p:nvPr>
            <p:ph type="ftr" sz="quarter" idx="11"/>
          </p:nvPr>
        </p:nvSpPr>
        <p:spPr/>
        <p:txBody>
          <a:bodyPr/>
          <a:lstStyle/>
          <a:p>
            <a:endParaRPr lang="zh-CN" altLang="en-US"/>
          </a:p>
        </p:txBody>
      </p:sp>
      <p:sp>
        <p:nvSpPr>
          <p:cNvPr id="4" name="灯片编号占位符 3">
            <a:extLst>
              <a:ext uri="{FF2B5EF4-FFF2-40B4-BE49-F238E27FC236}">
                <a16:creationId xmlns:a16="http://schemas.microsoft.com/office/drawing/2014/main" id="{B7EAC656-0C7E-47EB-9BE8-DD110EB202F2}"/>
              </a:ext>
            </a:extLst>
          </p:cNvPr>
          <p:cNvSpPr>
            <a:spLocks noGrp="1"/>
          </p:cNvSpPr>
          <p:nvPr>
            <p:ph type="sldNum" sz="quarter" idx="12"/>
          </p:nvPr>
        </p:nvSpPr>
        <p:spPr/>
        <p:txBody>
          <a:bodyPr/>
          <a:lstStyle/>
          <a:p>
            <a:fld id="{17CDD28C-AF4B-4A36-BFD1-BAF1D496B1F5}" type="slidenum">
              <a:rPr lang="zh-CN" altLang="en-US" smtClean="0"/>
              <a:t>‹#›</a:t>
            </a:fld>
            <a:endParaRPr lang="zh-CN" altLang="en-US"/>
          </a:p>
        </p:txBody>
      </p:sp>
      <p:grpSp>
        <p:nvGrpSpPr>
          <p:cNvPr id="5" name="组合 4">
            <a:extLst>
              <a:ext uri="{FF2B5EF4-FFF2-40B4-BE49-F238E27FC236}">
                <a16:creationId xmlns:a16="http://schemas.microsoft.com/office/drawing/2014/main" id="{BE4EF61F-5B1F-4982-A752-88EB7B6CC525}"/>
              </a:ext>
            </a:extLst>
          </p:cNvPr>
          <p:cNvGrpSpPr/>
          <p:nvPr userDrawn="1"/>
        </p:nvGrpSpPr>
        <p:grpSpPr>
          <a:xfrm>
            <a:off x="0" y="189342"/>
            <a:ext cx="856190" cy="768163"/>
            <a:chOff x="0" y="189342"/>
            <a:chExt cx="856190" cy="768163"/>
          </a:xfrm>
        </p:grpSpPr>
        <p:sp>
          <p:nvSpPr>
            <p:cNvPr id="6" name="圆角矩形 2">
              <a:extLst>
                <a:ext uri="{FF2B5EF4-FFF2-40B4-BE49-F238E27FC236}">
                  <a16:creationId xmlns:a16="http://schemas.microsoft.com/office/drawing/2014/main" id="{615E40AF-89FD-4F86-A4F5-B5D1D048B675}"/>
                </a:ext>
              </a:extLst>
            </p:cNvPr>
            <p:cNvSpPr/>
            <p:nvPr/>
          </p:nvSpPr>
          <p:spPr>
            <a:xfrm rot="18926425">
              <a:off x="327153" y="318911"/>
              <a:ext cx="529037" cy="529037"/>
            </a:xfrm>
            <a:prstGeom prst="roundRect">
              <a:avLst/>
            </a:prstGeom>
            <a:gradFill flip="none" rotWithShape="1">
              <a:gsLst>
                <a:gs pos="0">
                  <a:srgbClr val="003473">
                    <a:lumMod val="60000"/>
                    <a:lumOff val="40000"/>
                  </a:srgbClr>
                </a:gs>
                <a:gs pos="77000">
                  <a:srgbClr val="003473"/>
                </a:gs>
              </a:gsLst>
              <a:path path="circle">
                <a:fillToRect l="100000" b="100000"/>
              </a:path>
              <a:tileRect t="-100000" r="-100000"/>
            </a:gradFill>
            <a:ln>
              <a:noFill/>
            </a:ln>
            <a:effectLst>
              <a:outerShdw blurRad="63500" algn="ctr" rotWithShape="0">
                <a:prstClr val="black">
                  <a:alpha val="40000"/>
                </a:prstClr>
              </a:outerShdw>
            </a:effectLst>
          </p:spPr>
          <p:txBody>
            <a:bodyPr vert="horz" wrap="square" lIns="91440" tIns="45720" rIns="91440" bIns="45720" numCol="1" anchor="ctr" anchorCtr="0" compatLnSpc="1">
              <a:prstTxWarp prst="textNoShape">
                <a:avLst/>
              </a:prstTxWarp>
            </a:bodyPr>
            <a:lstStyle/>
            <a:p>
              <a:pPr algn="ctr"/>
              <a:endParaRPr lang="zh-CN" altLang="en-US" sz="4800" dirty="0">
                <a:solidFill>
                  <a:prstClr val="white"/>
                </a:solidFill>
                <a:latin typeface="迷你简菱心" panose="02010609000101010101" pitchFamily="49" charset="-122"/>
                <a:ea typeface="迷你简菱心" panose="02010609000101010101" pitchFamily="49" charset="-122"/>
              </a:endParaRPr>
            </a:p>
          </p:txBody>
        </p:sp>
        <p:pic>
          <p:nvPicPr>
            <p:cNvPr id="7" name="图片 6">
              <a:extLst>
                <a:ext uri="{FF2B5EF4-FFF2-40B4-BE49-F238E27FC236}">
                  <a16:creationId xmlns:a16="http://schemas.microsoft.com/office/drawing/2014/main" id="{644CE313-7054-4682-80E3-B7314AE71A9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89342"/>
              <a:ext cx="762066" cy="768163"/>
            </a:xfrm>
            <a:prstGeom prst="rect">
              <a:avLst/>
            </a:prstGeom>
          </p:spPr>
        </p:pic>
      </p:grpSp>
    </p:spTree>
    <p:extLst>
      <p:ext uri="{BB962C8B-B14F-4D97-AF65-F5344CB8AC3E}">
        <p14:creationId xmlns:p14="http://schemas.microsoft.com/office/powerpoint/2010/main" val="323326385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D3111FB7-62F4-4645-AB9E-98B1E9F3B8A4}"/>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a:extLst>
              <a:ext uri="{FF2B5EF4-FFF2-40B4-BE49-F238E27FC236}">
                <a16:creationId xmlns:a16="http://schemas.microsoft.com/office/drawing/2014/main" id="{26A7A372-1F70-43BA-85BC-78A949053C91}"/>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文本占位符 3">
            <a:extLst>
              <a:ext uri="{FF2B5EF4-FFF2-40B4-BE49-F238E27FC236}">
                <a16:creationId xmlns:a16="http://schemas.microsoft.com/office/drawing/2014/main" id="{ED89214C-CE62-4BD4-A5BE-80DD595A61C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a:extLst>
              <a:ext uri="{FF2B5EF4-FFF2-40B4-BE49-F238E27FC236}">
                <a16:creationId xmlns:a16="http://schemas.microsoft.com/office/drawing/2014/main" id="{091C2EC7-60A9-465A-868B-4DC192F68724}"/>
              </a:ext>
            </a:extLst>
          </p:cNvPr>
          <p:cNvSpPr>
            <a:spLocks noGrp="1"/>
          </p:cNvSpPr>
          <p:nvPr>
            <p:ph type="dt" sz="half" idx="10"/>
          </p:nvPr>
        </p:nvSpPr>
        <p:spPr/>
        <p:txBody>
          <a:bodyPr/>
          <a:lstStyle/>
          <a:p>
            <a:fld id="{BB85534A-97D9-4788-ACD9-09DFBA567268}" type="datetimeFigureOut">
              <a:rPr lang="zh-CN" altLang="en-US" smtClean="0"/>
              <a:t>2021/12/17</a:t>
            </a:fld>
            <a:endParaRPr lang="zh-CN" altLang="en-US"/>
          </a:p>
        </p:txBody>
      </p:sp>
      <p:sp>
        <p:nvSpPr>
          <p:cNvPr id="6" name="页脚占位符 5">
            <a:extLst>
              <a:ext uri="{FF2B5EF4-FFF2-40B4-BE49-F238E27FC236}">
                <a16:creationId xmlns:a16="http://schemas.microsoft.com/office/drawing/2014/main" id="{113F9D84-C55E-4E08-AABA-4533819BE679}"/>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id="{8A87619D-A14A-4262-A728-6089D21D4B40}"/>
              </a:ext>
            </a:extLst>
          </p:cNvPr>
          <p:cNvSpPr>
            <a:spLocks noGrp="1"/>
          </p:cNvSpPr>
          <p:nvPr>
            <p:ph type="sldNum" sz="quarter" idx="12"/>
          </p:nvPr>
        </p:nvSpPr>
        <p:spPr/>
        <p:txBody>
          <a:bodyPr/>
          <a:lstStyle/>
          <a:p>
            <a:fld id="{17CDD28C-AF4B-4A36-BFD1-BAF1D496B1F5}" type="slidenum">
              <a:rPr lang="zh-CN" altLang="en-US" smtClean="0"/>
              <a:t>‹#›</a:t>
            </a:fld>
            <a:endParaRPr lang="zh-CN" altLang="en-US"/>
          </a:p>
        </p:txBody>
      </p:sp>
    </p:spTree>
    <p:extLst>
      <p:ext uri="{BB962C8B-B14F-4D97-AF65-F5344CB8AC3E}">
        <p14:creationId xmlns:p14="http://schemas.microsoft.com/office/powerpoint/2010/main" val="191313455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0520ADB3-6504-4A71-87DC-5CD1221A364D}"/>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a:extLst>
              <a:ext uri="{FF2B5EF4-FFF2-40B4-BE49-F238E27FC236}">
                <a16:creationId xmlns:a16="http://schemas.microsoft.com/office/drawing/2014/main" id="{6C6AAE41-7F78-41BE-BD82-5BAA637D67A6}"/>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a:extLst>
              <a:ext uri="{FF2B5EF4-FFF2-40B4-BE49-F238E27FC236}">
                <a16:creationId xmlns:a16="http://schemas.microsoft.com/office/drawing/2014/main" id="{943CA5C1-AA1D-417C-9FF0-4C463662623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a:extLst>
              <a:ext uri="{FF2B5EF4-FFF2-40B4-BE49-F238E27FC236}">
                <a16:creationId xmlns:a16="http://schemas.microsoft.com/office/drawing/2014/main" id="{6DCE0CD6-7B2A-46CD-AFE7-8330F3BCD834}"/>
              </a:ext>
            </a:extLst>
          </p:cNvPr>
          <p:cNvSpPr>
            <a:spLocks noGrp="1"/>
          </p:cNvSpPr>
          <p:nvPr>
            <p:ph type="dt" sz="half" idx="10"/>
          </p:nvPr>
        </p:nvSpPr>
        <p:spPr/>
        <p:txBody>
          <a:bodyPr/>
          <a:lstStyle/>
          <a:p>
            <a:fld id="{BB85534A-97D9-4788-ACD9-09DFBA567268}" type="datetimeFigureOut">
              <a:rPr lang="zh-CN" altLang="en-US" smtClean="0"/>
              <a:t>2021/12/17</a:t>
            </a:fld>
            <a:endParaRPr lang="zh-CN" altLang="en-US"/>
          </a:p>
        </p:txBody>
      </p:sp>
      <p:sp>
        <p:nvSpPr>
          <p:cNvPr id="6" name="页脚占位符 5">
            <a:extLst>
              <a:ext uri="{FF2B5EF4-FFF2-40B4-BE49-F238E27FC236}">
                <a16:creationId xmlns:a16="http://schemas.microsoft.com/office/drawing/2014/main" id="{95CB732D-F51D-405E-B5A9-8C87DDAD1EF7}"/>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id="{F60E9A38-711F-4F3F-934D-E12B3922AA66}"/>
              </a:ext>
            </a:extLst>
          </p:cNvPr>
          <p:cNvSpPr>
            <a:spLocks noGrp="1"/>
          </p:cNvSpPr>
          <p:nvPr>
            <p:ph type="sldNum" sz="quarter" idx="12"/>
          </p:nvPr>
        </p:nvSpPr>
        <p:spPr/>
        <p:txBody>
          <a:bodyPr/>
          <a:lstStyle/>
          <a:p>
            <a:fld id="{17CDD28C-AF4B-4A36-BFD1-BAF1D496B1F5}" type="slidenum">
              <a:rPr lang="zh-CN" altLang="en-US" smtClean="0"/>
              <a:t>‹#›</a:t>
            </a:fld>
            <a:endParaRPr lang="zh-CN" altLang="en-US"/>
          </a:p>
        </p:txBody>
      </p:sp>
    </p:spTree>
    <p:extLst>
      <p:ext uri="{BB962C8B-B14F-4D97-AF65-F5344CB8AC3E}">
        <p14:creationId xmlns:p14="http://schemas.microsoft.com/office/powerpoint/2010/main" val="249617557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a:extLst>
              <a:ext uri="{FF2B5EF4-FFF2-40B4-BE49-F238E27FC236}">
                <a16:creationId xmlns:a16="http://schemas.microsoft.com/office/drawing/2014/main" id="{EC19989F-387A-4155-B9E4-AA8D2E7D8D20}"/>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a:extLst>
              <a:ext uri="{FF2B5EF4-FFF2-40B4-BE49-F238E27FC236}">
                <a16:creationId xmlns:a16="http://schemas.microsoft.com/office/drawing/2014/main" id="{FD2D951E-99BD-4735-B52B-20478C993985}"/>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id="{14265480-7D6E-4862-8C47-BE165FF75617}"/>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B85534A-97D9-4788-ACD9-09DFBA567268}" type="datetimeFigureOut">
              <a:rPr lang="zh-CN" altLang="en-US" smtClean="0"/>
              <a:t>2021/12/17</a:t>
            </a:fld>
            <a:endParaRPr lang="zh-CN" altLang="en-US"/>
          </a:p>
        </p:txBody>
      </p:sp>
      <p:sp>
        <p:nvSpPr>
          <p:cNvPr id="5" name="页脚占位符 4">
            <a:extLst>
              <a:ext uri="{FF2B5EF4-FFF2-40B4-BE49-F238E27FC236}">
                <a16:creationId xmlns:a16="http://schemas.microsoft.com/office/drawing/2014/main" id="{60E99E91-E0F0-4C81-B7D0-50B8CE126656}"/>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a:extLst>
              <a:ext uri="{FF2B5EF4-FFF2-40B4-BE49-F238E27FC236}">
                <a16:creationId xmlns:a16="http://schemas.microsoft.com/office/drawing/2014/main" id="{F62D18C6-7BA7-4E1A-BA77-9D1C81A086D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CDD28C-AF4B-4A36-BFD1-BAF1D496B1F5}" type="slidenum">
              <a:rPr lang="zh-CN" altLang="en-US" smtClean="0"/>
              <a:t>‹#›</a:t>
            </a:fld>
            <a:endParaRPr lang="zh-CN" altLang="en-US"/>
          </a:p>
        </p:txBody>
      </p:sp>
    </p:spTree>
    <p:extLst>
      <p:ext uri="{BB962C8B-B14F-4D97-AF65-F5344CB8AC3E}">
        <p14:creationId xmlns:p14="http://schemas.microsoft.com/office/powerpoint/2010/main" val="330036079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9.xml"/><Relationship Id="rId1" Type="http://schemas.openxmlformats.org/officeDocument/2006/relationships/slideLayout" Target="../slideLayouts/slideLayout7.xml"/><Relationship Id="rId4" Type="http://schemas.openxmlformats.org/officeDocument/2006/relationships/image" Target="../media/image8.png"/></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直角三角形 3">
            <a:extLst>
              <a:ext uri="{FF2B5EF4-FFF2-40B4-BE49-F238E27FC236}">
                <a16:creationId xmlns:a16="http://schemas.microsoft.com/office/drawing/2014/main" id="{D23F6AD7-4BF0-41CD-B193-1D4F95156F2E}"/>
              </a:ext>
            </a:extLst>
          </p:cNvPr>
          <p:cNvSpPr/>
          <p:nvPr/>
        </p:nvSpPr>
        <p:spPr>
          <a:xfrm>
            <a:off x="0" y="0"/>
            <a:ext cx="6880485" cy="6880485"/>
          </a:xfrm>
          <a:prstGeom prst="rtTriangle">
            <a:avLst/>
          </a:prstGeom>
          <a:blipFill dpi="0" rotWithShape="1">
            <a:blip r:embed="rId2"/>
            <a:srcRect/>
            <a:stretch>
              <a:fillRect l="-85702" t="-596" r="-2286" b="-5178"/>
            </a:stretch>
          </a:blipFill>
          <a:ln>
            <a:noFill/>
          </a:ln>
          <a:effectLst>
            <a:outerShdw blurRad="63500" algn="ctr" rotWithShape="0">
              <a:prstClr val="black">
                <a:alpha val="40000"/>
              </a:prstClr>
            </a:outerShdw>
          </a:effectLst>
        </p:spPr>
        <p:txBody>
          <a:bodyPr vert="horz" wrap="square" lIns="91440" tIns="45720" rIns="91440" bIns="45720" numCol="1" anchor="ctr" anchorCtr="0" compatLnSpc="1">
            <a:prstTxWarp prst="textNoShape">
              <a:avLst/>
            </a:prstTxWarp>
          </a:bodyPr>
          <a:lstStyle/>
          <a:p>
            <a:pPr algn="ctr"/>
            <a:endParaRPr lang="zh-CN" altLang="en-US" sz="4800">
              <a:solidFill>
                <a:prstClr val="white"/>
              </a:solidFill>
              <a:latin typeface="迷你简菱心" panose="02010609000101010101" pitchFamily="49" charset="-122"/>
              <a:ea typeface="迷你简菱心" panose="02010609000101010101" pitchFamily="49" charset="-122"/>
            </a:endParaRPr>
          </a:p>
        </p:txBody>
      </p:sp>
      <p:sp>
        <p:nvSpPr>
          <p:cNvPr id="5" name="任意多边形 2">
            <a:extLst>
              <a:ext uri="{FF2B5EF4-FFF2-40B4-BE49-F238E27FC236}">
                <a16:creationId xmlns:a16="http://schemas.microsoft.com/office/drawing/2014/main" id="{50EA4B7C-CD1C-4206-8894-32954F8D5FAB}"/>
              </a:ext>
            </a:extLst>
          </p:cNvPr>
          <p:cNvSpPr/>
          <p:nvPr/>
        </p:nvSpPr>
        <p:spPr>
          <a:xfrm rot="5400000" flipV="1">
            <a:off x="675384" y="-15772"/>
            <a:ext cx="4576893" cy="4576893"/>
          </a:xfrm>
          <a:custGeom>
            <a:avLst/>
            <a:gdLst>
              <a:gd name="connsiteX0" fmla="*/ 0 w 4343400"/>
              <a:gd name="connsiteY0" fmla="*/ 0 h 4343400"/>
              <a:gd name="connsiteX1" fmla="*/ 4343400 w 4343400"/>
              <a:gd name="connsiteY1" fmla="*/ 4343400 h 4343400"/>
              <a:gd name="connsiteX2" fmla="*/ 3486149 w 4343400"/>
              <a:gd name="connsiteY2" fmla="*/ 4343400 h 4343400"/>
              <a:gd name="connsiteX3" fmla="*/ 0 w 4343400"/>
              <a:gd name="connsiteY3" fmla="*/ 857251 h 4343400"/>
              <a:gd name="connsiteX4" fmla="*/ 0 w 4343400"/>
              <a:gd name="connsiteY4" fmla="*/ 0 h 4343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343400" h="4343400">
                <a:moveTo>
                  <a:pt x="0" y="0"/>
                </a:moveTo>
                <a:lnTo>
                  <a:pt x="4343400" y="4343400"/>
                </a:lnTo>
                <a:lnTo>
                  <a:pt x="3486149" y="4343400"/>
                </a:lnTo>
                <a:lnTo>
                  <a:pt x="0" y="857251"/>
                </a:lnTo>
                <a:lnTo>
                  <a:pt x="0" y="0"/>
                </a:lnTo>
                <a:close/>
              </a:path>
            </a:pathLst>
          </a:custGeom>
          <a:gradFill flip="none" rotWithShape="1">
            <a:gsLst>
              <a:gs pos="0">
                <a:srgbClr val="003473">
                  <a:lumMod val="60000"/>
                  <a:lumOff val="40000"/>
                </a:srgbClr>
              </a:gs>
              <a:gs pos="77000">
                <a:srgbClr val="003473"/>
              </a:gs>
            </a:gsLst>
            <a:path path="circle">
              <a:fillToRect l="100000" b="100000"/>
            </a:path>
            <a:tileRect t="-100000" r="-100000"/>
          </a:gradFill>
          <a:ln>
            <a:noFill/>
          </a:ln>
          <a:effectLst>
            <a:outerShdw blurRad="63500" algn="ctr" rotWithShape="0">
              <a:prstClr val="black">
                <a:alpha val="40000"/>
              </a:prstClr>
            </a:outerShdw>
          </a:effectLst>
        </p:spPr>
        <p:txBody>
          <a:bodyPr vert="horz" wrap="square" lIns="91440" tIns="45720" rIns="91440" bIns="45720" numCol="1" anchor="ctr" anchorCtr="0" compatLnSpc="1">
            <a:prstTxWarp prst="textNoShape">
              <a:avLst/>
            </a:prstTxWarp>
          </a:bodyPr>
          <a:lstStyle/>
          <a:p>
            <a:pPr algn="ctr"/>
            <a:endParaRPr lang="zh-CN" altLang="en-US" sz="4800">
              <a:solidFill>
                <a:prstClr val="white"/>
              </a:solidFill>
              <a:latin typeface="迷你简菱心" panose="02010609000101010101" pitchFamily="49" charset="-122"/>
              <a:ea typeface="迷你简菱心" panose="02010609000101010101" pitchFamily="49" charset="-122"/>
            </a:endParaRPr>
          </a:p>
        </p:txBody>
      </p:sp>
      <p:sp>
        <p:nvSpPr>
          <p:cNvPr id="6" name="直角三角形 5">
            <a:extLst>
              <a:ext uri="{FF2B5EF4-FFF2-40B4-BE49-F238E27FC236}">
                <a16:creationId xmlns:a16="http://schemas.microsoft.com/office/drawing/2014/main" id="{4FCA494D-E658-4F49-8D95-3CC543B2A094}"/>
              </a:ext>
            </a:extLst>
          </p:cNvPr>
          <p:cNvSpPr/>
          <p:nvPr/>
        </p:nvSpPr>
        <p:spPr>
          <a:xfrm rot="2700000" flipV="1">
            <a:off x="9362847" y="5668215"/>
            <a:ext cx="2362507" cy="2362507"/>
          </a:xfrm>
          <a:prstGeom prst="rtTriangle">
            <a:avLst/>
          </a:prstGeom>
          <a:gradFill flip="none" rotWithShape="1">
            <a:gsLst>
              <a:gs pos="0">
                <a:srgbClr val="003473">
                  <a:lumMod val="60000"/>
                  <a:lumOff val="40000"/>
                </a:srgbClr>
              </a:gs>
              <a:gs pos="77000">
                <a:srgbClr val="003473"/>
              </a:gs>
            </a:gsLst>
            <a:path path="circle">
              <a:fillToRect l="100000" b="100000"/>
            </a:path>
            <a:tileRect t="-100000" r="-100000"/>
          </a:gradFill>
          <a:ln>
            <a:noFill/>
          </a:ln>
          <a:effectLst>
            <a:outerShdw blurRad="63500" algn="ctr" rotWithShape="0">
              <a:prstClr val="black">
                <a:alpha val="40000"/>
              </a:prstClr>
            </a:outerShdw>
          </a:effectLst>
        </p:spPr>
        <p:txBody>
          <a:bodyPr vert="horz" wrap="square" lIns="91440" tIns="45720" rIns="91440" bIns="45720" numCol="1" anchor="ctr" anchorCtr="0" compatLnSpc="1">
            <a:prstTxWarp prst="textNoShape">
              <a:avLst/>
            </a:prstTxWarp>
          </a:bodyPr>
          <a:lstStyle/>
          <a:p>
            <a:pPr algn="ctr"/>
            <a:endParaRPr lang="zh-CN" altLang="en-US" sz="4800">
              <a:solidFill>
                <a:prstClr val="white"/>
              </a:solidFill>
              <a:latin typeface="迷你简菱心" panose="02010609000101010101" pitchFamily="49" charset="-122"/>
              <a:ea typeface="迷你简菱心" panose="02010609000101010101" pitchFamily="49" charset="-122"/>
            </a:endParaRPr>
          </a:p>
        </p:txBody>
      </p:sp>
      <p:sp>
        <p:nvSpPr>
          <p:cNvPr id="7" name="文本框 6">
            <a:extLst>
              <a:ext uri="{FF2B5EF4-FFF2-40B4-BE49-F238E27FC236}">
                <a16:creationId xmlns:a16="http://schemas.microsoft.com/office/drawing/2014/main" id="{03F62EC4-7A70-44F0-B635-44B0CEBC2900}"/>
              </a:ext>
            </a:extLst>
          </p:cNvPr>
          <p:cNvSpPr txBox="1"/>
          <p:nvPr/>
        </p:nvSpPr>
        <p:spPr>
          <a:xfrm>
            <a:off x="4809610" y="1936794"/>
            <a:ext cx="6902851" cy="830997"/>
          </a:xfrm>
          <a:prstGeom prst="rect">
            <a:avLst/>
          </a:prstGeom>
          <a:noFill/>
        </p:spPr>
        <p:txBody>
          <a:bodyPr wrap="none" rtlCol="0">
            <a:spAutoFit/>
            <a:scene3d>
              <a:camera prst="orthographicFront"/>
              <a:lightRig rig="threePt" dir="t"/>
            </a:scene3d>
            <a:sp3d contourW="12700"/>
          </a:bodyPr>
          <a:lstStyle/>
          <a:p>
            <a:pPr lvl="0" algn="r">
              <a:defRPr/>
            </a:pPr>
            <a:r>
              <a:rPr lang="zh-CN" altLang="en-US" sz="4800" b="1">
                <a:solidFill>
                  <a:srgbClr val="044491"/>
                </a:solidFill>
                <a:latin typeface="方正尚酷简体" panose="03000509000000000000" pitchFamily="65" charset="-122"/>
                <a:ea typeface="方正尚酷简体" panose="03000509000000000000" pitchFamily="65" charset="-122"/>
              </a:rPr>
              <a:t>学习情境 </a:t>
            </a:r>
            <a:r>
              <a:rPr lang="en-US" altLang="zh-CN" sz="4800" b="1">
                <a:solidFill>
                  <a:srgbClr val="044491"/>
                </a:solidFill>
                <a:latin typeface="方正尚酷简体" panose="03000509000000000000" pitchFamily="65" charset="-122"/>
                <a:ea typeface="方正尚酷简体" panose="03000509000000000000" pitchFamily="65" charset="-122"/>
              </a:rPr>
              <a:t>2</a:t>
            </a:r>
            <a:r>
              <a:rPr lang="zh-CN" altLang="en-US" sz="4800" b="1">
                <a:solidFill>
                  <a:srgbClr val="044491"/>
                </a:solidFill>
                <a:latin typeface="方正尚酷简体" panose="03000509000000000000" pitchFamily="65" charset="-122"/>
                <a:ea typeface="方正尚酷简体" panose="03000509000000000000" pitchFamily="65" charset="-122"/>
              </a:rPr>
              <a:t>　二手车鉴定</a:t>
            </a:r>
            <a:endParaRPr kumimoji="0" lang="zh-CN" altLang="en-US" sz="4800" b="1" i="0" u="none" strike="noStrike" kern="1200" cap="none" spc="0" normalizeH="0" baseline="0" noProof="0" dirty="0">
              <a:ln>
                <a:noFill/>
              </a:ln>
              <a:solidFill>
                <a:srgbClr val="044491"/>
              </a:solidFill>
              <a:effectLst/>
              <a:uLnTx/>
              <a:uFillTx/>
              <a:latin typeface="方正尚酷简体" panose="03000509000000000000" pitchFamily="65" charset="-122"/>
              <a:ea typeface="方正尚酷简体" panose="03000509000000000000" pitchFamily="65" charset="-122"/>
            </a:endParaRPr>
          </a:p>
        </p:txBody>
      </p:sp>
      <p:grpSp>
        <p:nvGrpSpPr>
          <p:cNvPr id="8" name="组合 7">
            <a:extLst>
              <a:ext uri="{FF2B5EF4-FFF2-40B4-BE49-F238E27FC236}">
                <a16:creationId xmlns:a16="http://schemas.microsoft.com/office/drawing/2014/main" id="{7A71A0B2-48E4-457C-BC9C-A63EEC19416D}"/>
              </a:ext>
            </a:extLst>
          </p:cNvPr>
          <p:cNvGrpSpPr/>
          <p:nvPr/>
        </p:nvGrpSpPr>
        <p:grpSpPr>
          <a:xfrm>
            <a:off x="6096000" y="3368884"/>
            <a:ext cx="5616461" cy="1335699"/>
            <a:chOff x="874712" y="4397374"/>
            <a:chExt cx="2011363" cy="1146170"/>
          </a:xfrm>
        </p:grpSpPr>
        <p:sp>
          <p:nvSpPr>
            <p:cNvPr id="9" name="圆角矩形 9">
              <a:extLst>
                <a:ext uri="{FF2B5EF4-FFF2-40B4-BE49-F238E27FC236}">
                  <a16:creationId xmlns:a16="http://schemas.microsoft.com/office/drawing/2014/main" id="{DBA1CC09-AC5A-42B6-96F9-DA198AE795F0}"/>
                </a:ext>
              </a:extLst>
            </p:cNvPr>
            <p:cNvSpPr/>
            <p:nvPr/>
          </p:nvSpPr>
          <p:spPr>
            <a:xfrm>
              <a:off x="874712" y="4397374"/>
              <a:ext cx="2011363" cy="1146170"/>
            </a:xfrm>
            <a:prstGeom prst="round2DiagRect">
              <a:avLst>
                <a:gd name="adj1" fmla="val 33782"/>
                <a:gd name="adj2" fmla="val 0"/>
              </a:avLst>
            </a:prstGeom>
            <a:gradFill flip="none" rotWithShape="1">
              <a:gsLst>
                <a:gs pos="0">
                  <a:srgbClr val="003473">
                    <a:lumMod val="60000"/>
                    <a:lumOff val="40000"/>
                  </a:srgbClr>
                </a:gs>
                <a:gs pos="77000">
                  <a:srgbClr val="003473"/>
                </a:gs>
              </a:gsLst>
              <a:path path="circle">
                <a:fillToRect l="100000" b="100000"/>
              </a:path>
              <a:tileRect t="-100000" r="-100000"/>
            </a:gradFill>
            <a:ln>
              <a:noFill/>
            </a:ln>
            <a:effectLst>
              <a:outerShdw blurRad="63500" algn="ctr" rotWithShape="0">
                <a:prstClr val="black">
                  <a:alpha val="40000"/>
                </a:prstClr>
              </a:outerShdw>
            </a:effectLst>
          </p:spPr>
          <p:txBody>
            <a:bodyPr vert="horz" wrap="square" lIns="91440" tIns="45720" rIns="91440" bIns="45720" numCol="1" anchor="ctr" anchorCtr="0" compatLnSpc="1">
              <a:prstTxWarp prst="textNoShape">
                <a:avLst/>
              </a:prstTxWarp>
            </a:bodyPr>
            <a:lstStyle/>
            <a:p>
              <a:pPr algn="ctr"/>
              <a:endParaRPr lang="zh-CN" altLang="en-US" sz="4800">
                <a:solidFill>
                  <a:prstClr val="white"/>
                </a:solidFill>
                <a:latin typeface="迷你简菱心" panose="02010609000101010101" pitchFamily="49" charset="-122"/>
                <a:ea typeface="迷你简菱心" panose="02010609000101010101" pitchFamily="49" charset="-122"/>
              </a:endParaRPr>
            </a:p>
          </p:txBody>
        </p:sp>
        <p:sp>
          <p:nvSpPr>
            <p:cNvPr id="10" name="文本框 9">
              <a:extLst>
                <a:ext uri="{FF2B5EF4-FFF2-40B4-BE49-F238E27FC236}">
                  <a16:creationId xmlns:a16="http://schemas.microsoft.com/office/drawing/2014/main" id="{540A452B-AA59-400F-9187-B7A0386E9D36}"/>
                </a:ext>
              </a:extLst>
            </p:cNvPr>
            <p:cNvSpPr txBox="1"/>
            <p:nvPr/>
          </p:nvSpPr>
          <p:spPr>
            <a:xfrm>
              <a:off x="1059895" y="4506142"/>
              <a:ext cx="1126625" cy="1022703"/>
            </a:xfrm>
            <a:prstGeom prst="roundRect">
              <a:avLst/>
            </a:prstGeom>
            <a:noFill/>
          </p:spPr>
          <p:txBody>
            <a:bodyPr wrap="none" rtlCol="0">
              <a:spAutoFit/>
              <a:scene3d>
                <a:camera prst="orthographicFront"/>
                <a:lightRig rig="threePt" dir="t"/>
              </a:scene3d>
              <a:sp3d contourW="12700"/>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3200" b="1" i="0" u="none" strike="noStrike" kern="1200" cap="none" spc="0" normalizeH="0" baseline="0" noProof="0">
                  <a:ln>
                    <a:noFill/>
                  </a:ln>
                  <a:solidFill>
                    <a:prstClr val="white"/>
                  </a:solidFill>
                  <a:effectLst/>
                  <a:uLnTx/>
                  <a:uFillTx/>
                  <a:latin typeface="+mj-ea"/>
                  <a:ea typeface="+mj-ea"/>
                  <a:cs typeface="+mn-cs"/>
                </a:rPr>
                <a:t>单元 </a:t>
              </a:r>
              <a:r>
                <a:rPr kumimoji="0" lang="en-US" altLang="zh-CN" sz="3200" b="1" i="0" u="none" strike="noStrike" kern="1200" cap="none" spc="0" normalizeH="0" baseline="0" noProof="0">
                  <a:ln>
                    <a:noFill/>
                  </a:ln>
                  <a:solidFill>
                    <a:prstClr val="white"/>
                  </a:solidFill>
                  <a:effectLst/>
                  <a:uLnTx/>
                  <a:uFillTx/>
                  <a:latin typeface="+mj-ea"/>
                  <a:ea typeface="+mj-ea"/>
                  <a:cs typeface="+mn-cs"/>
                </a:rPr>
                <a:t>2.1</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3200" b="1" i="0" u="none" strike="noStrike" kern="1200" cap="none" spc="0" normalizeH="0" baseline="0" noProof="0">
                  <a:ln>
                    <a:noFill/>
                  </a:ln>
                  <a:solidFill>
                    <a:prstClr val="white"/>
                  </a:solidFill>
                  <a:effectLst/>
                  <a:uLnTx/>
                  <a:uFillTx/>
                  <a:latin typeface="+mj-ea"/>
                  <a:ea typeface="+mj-ea"/>
                  <a:cs typeface="+mn-cs"/>
                </a:rPr>
                <a:t>二手车手续检查</a:t>
              </a:r>
              <a:endParaRPr kumimoji="0" lang="zh-CN" altLang="en-US" sz="3200" b="1" i="0" u="none" strike="noStrike" kern="1200" cap="none" spc="0" normalizeH="0" baseline="0" noProof="0" dirty="0">
                <a:ln>
                  <a:noFill/>
                </a:ln>
                <a:solidFill>
                  <a:prstClr val="white"/>
                </a:solidFill>
                <a:effectLst/>
                <a:uLnTx/>
                <a:uFillTx/>
                <a:latin typeface="+mj-ea"/>
                <a:ea typeface="+mj-ea"/>
                <a:cs typeface="+mn-cs"/>
              </a:endParaRPr>
            </a:p>
          </p:txBody>
        </p:sp>
      </p:grpSp>
      <p:cxnSp>
        <p:nvCxnSpPr>
          <p:cNvPr id="11" name="直接连接符 10">
            <a:extLst>
              <a:ext uri="{FF2B5EF4-FFF2-40B4-BE49-F238E27FC236}">
                <a16:creationId xmlns:a16="http://schemas.microsoft.com/office/drawing/2014/main" id="{8AB1DFD3-EBC8-4622-A9B9-BE8DA39B278D}"/>
              </a:ext>
            </a:extLst>
          </p:cNvPr>
          <p:cNvCxnSpPr>
            <a:cxnSpLocks/>
          </p:cNvCxnSpPr>
          <p:nvPr/>
        </p:nvCxnSpPr>
        <p:spPr>
          <a:xfrm>
            <a:off x="10049445" y="2894544"/>
            <a:ext cx="1467171" cy="0"/>
          </a:xfrm>
          <a:prstGeom prst="line">
            <a:avLst/>
          </a:prstGeom>
          <a:ln w="19050">
            <a:solidFill>
              <a:srgbClr val="04449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4720602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974526" y="321818"/>
            <a:ext cx="4387740" cy="523220"/>
          </a:xfrm>
          <a:prstGeom prst="rect">
            <a:avLst/>
          </a:prstGeom>
          <a:noFill/>
        </p:spPr>
        <p:txBody>
          <a:bodyPr wrap="none" rtlCol="0">
            <a:spAutoFit/>
          </a:bodyPr>
          <a:lstStyle/>
          <a:p>
            <a:r>
              <a:rPr lang="zh-CN" altLang="en-US" sz="2800">
                <a:solidFill>
                  <a:srgbClr val="044491"/>
                </a:solidFill>
                <a:latin typeface="+mj-ea"/>
                <a:ea typeface="+mj-ea"/>
              </a:rPr>
              <a:t>单元 </a:t>
            </a:r>
            <a:r>
              <a:rPr lang="en-US" altLang="zh-CN" sz="2800">
                <a:solidFill>
                  <a:srgbClr val="044491"/>
                </a:solidFill>
                <a:latin typeface="+mj-ea"/>
                <a:ea typeface="+mj-ea"/>
              </a:rPr>
              <a:t>2.1</a:t>
            </a:r>
            <a:r>
              <a:rPr lang="zh-CN" altLang="en-US" sz="2800">
                <a:solidFill>
                  <a:srgbClr val="044491"/>
                </a:solidFill>
                <a:latin typeface="+mj-ea"/>
                <a:ea typeface="+mj-ea"/>
              </a:rPr>
              <a:t>　二手车手续检查</a:t>
            </a:r>
            <a:endParaRPr lang="zh-CN" altLang="en-US" sz="2800" dirty="0">
              <a:solidFill>
                <a:srgbClr val="044491"/>
              </a:solidFill>
              <a:latin typeface="+mj-ea"/>
              <a:ea typeface="+mj-ea"/>
            </a:endParaRPr>
          </a:p>
        </p:txBody>
      </p:sp>
      <p:grpSp>
        <p:nvGrpSpPr>
          <p:cNvPr id="19" name="组合 18">
            <a:extLst>
              <a:ext uri="{FF2B5EF4-FFF2-40B4-BE49-F238E27FC236}">
                <a16:creationId xmlns:a16="http://schemas.microsoft.com/office/drawing/2014/main" id="{C4E457B6-9096-45DA-8FF6-413D1A744137}"/>
              </a:ext>
            </a:extLst>
          </p:cNvPr>
          <p:cNvGrpSpPr/>
          <p:nvPr/>
        </p:nvGrpSpPr>
        <p:grpSpPr>
          <a:xfrm>
            <a:off x="1064400" y="1919658"/>
            <a:ext cx="7041959" cy="401827"/>
            <a:chOff x="1086366" y="2108013"/>
            <a:chExt cx="7041959" cy="401827"/>
          </a:xfrm>
          <a:noFill/>
        </p:grpSpPr>
        <p:cxnSp>
          <p:nvCxnSpPr>
            <p:cNvPr id="20" name="直接连接符 19">
              <a:extLst>
                <a:ext uri="{FF2B5EF4-FFF2-40B4-BE49-F238E27FC236}">
                  <a16:creationId xmlns:a16="http://schemas.microsoft.com/office/drawing/2014/main" id="{EC3062AD-A497-485B-8DC1-8867DE4C136C}"/>
                </a:ext>
              </a:extLst>
            </p:cNvPr>
            <p:cNvCxnSpPr/>
            <p:nvPr/>
          </p:nvCxnSpPr>
          <p:spPr>
            <a:xfrm>
              <a:off x="1167544" y="2509840"/>
              <a:ext cx="2512088" cy="0"/>
            </a:xfrm>
            <a:prstGeom prst="line">
              <a:avLst/>
            </a:prstGeom>
            <a:grpFill/>
            <a:ln w="15875">
              <a:solidFill>
                <a:srgbClr val="044491"/>
              </a:solidFill>
            </a:ln>
          </p:spPr>
          <p:style>
            <a:lnRef idx="1">
              <a:schemeClr val="accent1"/>
            </a:lnRef>
            <a:fillRef idx="0">
              <a:schemeClr val="accent1"/>
            </a:fillRef>
            <a:effectRef idx="0">
              <a:schemeClr val="accent1"/>
            </a:effectRef>
            <a:fontRef idx="minor">
              <a:schemeClr val="tx1"/>
            </a:fontRef>
          </p:style>
        </p:cxnSp>
        <p:sp>
          <p:nvSpPr>
            <p:cNvPr id="21" name="文本框 20">
              <a:extLst>
                <a:ext uri="{FF2B5EF4-FFF2-40B4-BE49-F238E27FC236}">
                  <a16:creationId xmlns:a16="http://schemas.microsoft.com/office/drawing/2014/main" id="{05035AD2-97BB-4810-9EA6-F5E102517B2C}"/>
                </a:ext>
              </a:extLst>
            </p:cNvPr>
            <p:cNvSpPr txBox="1"/>
            <p:nvPr/>
          </p:nvSpPr>
          <p:spPr>
            <a:xfrm>
              <a:off x="1086366" y="2108013"/>
              <a:ext cx="7041959" cy="400110"/>
            </a:xfrm>
            <a:prstGeom prst="rect">
              <a:avLst/>
            </a:prstGeom>
            <a:noFill/>
            <a:ln>
              <a:noFill/>
            </a:ln>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000" b="1" i="0" u="none" strike="noStrike" kern="1200" cap="none" spc="0" normalizeH="0" baseline="0" noProof="0">
                  <a:ln>
                    <a:noFill/>
                  </a:ln>
                  <a:solidFill>
                    <a:srgbClr val="044491"/>
                  </a:solidFill>
                  <a:effectLst/>
                  <a:uLnTx/>
                  <a:uFillTx/>
                  <a:latin typeface="微软雅黑"/>
                  <a:ea typeface="微软雅黑"/>
                  <a:cs typeface="+mn-cs"/>
                </a:rPr>
                <a:t>3.</a:t>
              </a:r>
              <a:r>
                <a:rPr kumimoji="0" lang="zh-CN" altLang="en-US" sz="2000" b="1" i="0" u="none" strike="noStrike" kern="1200" cap="none" spc="0" normalizeH="0" baseline="0" noProof="0">
                  <a:ln>
                    <a:noFill/>
                  </a:ln>
                  <a:solidFill>
                    <a:srgbClr val="044491"/>
                  </a:solidFill>
                  <a:effectLst/>
                  <a:uLnTx/>
                  <a:uFillTx/>
                  <a:latin typeface="微软雅黑"/>
                  <a:ea typeface="微软雅黑"/>
                  <a:cs typeface="+mn-cs"/>
                </a:rPr>
                <a:t> 鉴定评估方案的内容</a:t>
              </a:r>
            </a:p>
          </p:txBody>
        </p:sp>
      </p:grpSp>
      <p:sp>
        <p:nvSpPr>
          <p:cNvPr id="23" name="文本框 22">
            <a:extLst>
              <a:ext uri="{FF2B5EF4-FFF2-40B4-BE49-F238E27FC236}">
                <a16:creationId xmlns:a16="http://schemas.microsoft.com/office/drawing/2014/main" id="{73530791-125D-4000-A309-7816135725E5}"/>
              </a:ext>
            </a:extLst>
          </p:cNvPr>
          <p:cNvSpPr txBox="1"/>
          <p:nvPr/>
        </p:nvSpPr>
        <p:spPr>
          <a:xfrm>
            <a:off x="1248719" y="2472776"/>
            <a:ext cx="4847281" cy="2351734"/>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1</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）评估目的。</a:t>
            </a:r>
            <a:endPar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endParaRP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2</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）评估对象。</a:t>
            </a:r>
            <a:endPar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endParaRP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3</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）评估基准日。</a:t>
            </a:r>
            <a:endPar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endParaRP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4</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）评估过程。评估工作主要分四个阶段进行（图 </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2-1-1</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p>
        </p:txBody>
      </p:sp>
      <p:pic>
        <p:nvPicPr>
          <p:cNvPr id="3" name="图片 2">
            <a:extLst>
              <a:ext uri="{FF2B5EF4-FFF2-40B4-BE49-F238E27FC236}">
                <a16:creationId xmlns:a16="http://schemas.microsoft.com/office/drawing/2014/main" id="{D341C70E-6C1F-4B57-ACB7-2DF981293E7A}"/>
              </a:ext>
            </a:extLst>
          </p:cNvPr>
          <p:cNvPicPr>
            <a:picLocks noChangeAspect="1"/>
          </p:cNvPicPr>
          <p:nvPr/>
        </p:nvPicPr>
        <p:blipFill>
          <a:blip r:embed="rId3"/>
          <a:stretch>
            <a:fillRect/>
          </a:stretch>
        </p:blipFill>
        <p:spPr>
          <a:xfrm>
            <a:off x="6992332" y="2301024"/>
            <a:ext cx="2923809" cy="2695238"/>
          </a:xfrm>
          <a:prstGeom prst="rect">
            <a:avLst/>
          </a:prstGeom>
        </p:spPr>
      </p:pic>
    </p:spTree>
    <p:extLst>
      <p:ext uri="{BB962C8B-B14F-4D97-AF65-F5344CB8AC3E}">
        <p14:creationId xmlns:p14="http://schemas.microsoft.com/office/powerpoint/2010/main" val="71243357"/>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974526" y="321818"/>
            <a:ext cx="4387740" cy="523220"/>
          </a:xfrm>
          <a:prstGeom prst="rect">
            <a:avLst/>
          </a:prstGeom>
          <a:noFill/>
        </p:spPr>
        <p:txBody>
          <a:bodyPr wrap="none" rtlCol="0">
            <a:spAutoFit/>
          </a:bodyPr>
          <a:lstStyle/>
          <a:p>
            <a:r>
              <a:rPr lang="zh-CN" altLang="en-US" sz="2800">
                <a:solidFill>
                  <a:srgbClr val="044491"/>
                </a:solidFill>
                <a:latin typeface="+mj-ea"/>
                <a:ea typeface="+mj-ea"/>
              </a:rPr>
              <a:t>单元 </a:t>
            </a:r>
            <a:r>
              <a:rPr lang="en-US" altLang="zh-CN" sz="2800">
                <a:solidFill>
                  <a:srgbClr val="044491"/>
                </a:solidFill>
                <a:latin typeface="+mj-ea"/>
                <a:ea typeface="+mj-ea"/>
              </a:rPr>
              <a:t>2.1</a:t>
            </a:r>
            <a:r>
              <a:rPr lang="zh-CN" altLang="en-US" sz="2800">
                <a:solidFill>
                  <a:srgbClr val="044491"/>
                </a:solidFill>
                <a:latin typeface="+mj-ea"/>
                <a:ea typeface="+mj-ea"/>
              </a:rPr>
              <a:t>　二手车手续检查</a:t>
            </a:r>
            <a:endParaRPr lang="zh-CN" altLang="en-US" sz="2800" dirty="0">
              <a:solidFill>
                <a:srgbClr val="044491"/>
              </a:solidFill>
              <a:latin typeface="+mj-ea"/>
              <a:ea typeface="+mj-ea"/>
            </a:endParaRPr>
          </a:p>
        </p:txBody>
      </p:sp>
      <p:grpSp>
        <p:nvGrpSpPr>
          <p:cNvPr id="19" name="组合 18">
            <a:extLst>
              <a:ext uri="{FF2B5EF4-FFF2-40B4-BE49-F238E27FC236}">
                <a16:creationId xmlns:a16="http://schemas.microsoft.com/office/drawing/2014/main" id="{C4E457B6-9096-45DA-8FF6-413D1A744137}"/>
              </a:ext>
            </a:extLst>
          </p:cNvPr>
          <p:cNvGrpSpPr/>
          <p:nvPr/>
        </p:nvGrpSpPr>
        <p:grpSpPr>
          <a:xfrm>
            <a:off x="1064400" y="1919658"/>
            <a:ext cx="7041959" cy="401827"/>
            <a:chOff x="1086366" y="2108013"/>
            <a:chExt cx="7041959" cy="401827"/>
          </a:xfrm>
          <a:noFill/>
        </p:grpSpPr>
        <p:cxnSp>
          <p:nvCxnSpPr>
            <p:cNvPr id="20" name="直接连接符 19">
              <a:extLst>
                <a:ext uri="{FF2B5EF4-FFF2-40B4-BE49-F238E27FC236}">
                  <a16:creationId xmlns:a16="http://schemas.microsoft.com/office/drawing/2014/main" id="{EC3062AD-A497-485B-8DC1-8867DE4C136C}"/>
                </a:ext>
              </a:extLst>
            </p:cNvPr>
            <p:cNvCxnSpPr/>
            <p:nvPr/>
          </p:nvCxnSpPr>
          <p:spPr>
            <a:xfrm>
              <a:off x="1167544" y="2509840"/>
              <a:ext cx="2512088" cy="0"/>
            </a:xfrm>
            <a:prstGeom prst="line">
              <a:avLst/>
            </a:prstGeom>
            <a:grpFill/>
            <a:ln w="15875">
              <a:solidFill>
                <a:srgbClr val="044491"/>
              </a:solidFill>
            </a:ln>
          </p:spPr>
          <p:style>
            <a:lnRef idx="1">
              <a:schemeClr val="accent1"/>
            </a:lnRef>
            <a:fillRef idx="0">
              <a:schemeClr val="accent1"/>
            </a:fillRef>
            <a:effectRef idx="0">
              <a:schemeClr val="accent1"/>
            </a:effectRef>
            <a:fontRef idx="minor">
              <a:schemeClr val="tx1"/>
            </a:fontRef>
          </p:style>
        </p:cxnSp>
        <p:sp>
          <p:nvSpPr>
            <p:cNvPr id="21" name="文本框 20">
              <a:extLst>
                <a:ext uri="{FF2B5EF4-FFF2-40B4-BE49-F238E27FC236}">
                  <a16:creationId xmlns:a16="http://schemas.microsoft.com/office/drawing/2014/main" id="{05035AD2-97BB-4810-9EA6-F5E102517B2C}"/>
                </a:ext>
              </a:extLst>
            </p:cNvPr>
            <p:cNvSpPr txBox="1"/>
            <p:nvPr/>
          </p:nvSpPr>
          <p:spPr>
            <a:xfrm>
              <a:off x="1086366" y="2108013"/>
              <a:ext cx="7041959" cy="400110"/>
            </a:xfrm>
            <a:prstGeom prst="rect">
              <a:avLst/>
            </a:prstGeom>
            <a:noFill/>
            <a:ln>
              <a:noFill/>
            </a:ln>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000" b="1" i="0" u="none" strike="noStrike" kern="1200" cap="none" spc="0" normalizeH="0" baseline="0" noProof="0">
                  <a:ln>
                    <a:noFill/>
                  </a:ln>
                  <a:solidFill>
                    <a:srgbClr val="044491"/>
                  </a:solidFill>
                  <a:effectLst/>
                  <a:uLnTx/>
                  <a:uFillTx/>
                  <a:latin typeface="微软雅黑"/>
                  <a:ea typeface="微软雅黑"/>
                  <a:cs typeface="+mn-cs"/>
                </a:rPr>
                <a:t>4. </a:t>
              </a:r>
              <a:r>
                <a:rPr kumimoji="0" lang="zh-CN" altLang="en-US" sz="2000" b="1" i="0" u="none" strike="noStrike" kern="1200" cap="none" spc="0" normalizeH="0" baseline="0" noProof="0">
                  <a:ln>
                    <a:noFill/>
                  </a:ln>
                  <a:solidFill>
                    <a:srgbClr val="044491"/>
                  </a:solidFill>
                  <a:effectLst/>
                  <a:uLnTx/>
                  <a:uFillTx/>
                  <a:latin typeface="微软雅黑"/>
                  <a:ea typeface="微软雅黑"/>
                  <a:cs typeface="+mn-cs"/>
                </a:rPr>
                <a:t>典型评估作业方案样式</a:t>
              </a:r>
            </a:p>
          </p:txBody>
        </p:sp>
      </p:grpSp>
      <p:sp>
        <p:nvSpPr>
          <p:cNvPr id="23" name="文本框 22">
            <a:extLst>
              <a:ext uri="{FF2B5EF4-FFF2-40B4-BE49-F238E27FC236}">
                <a16:creationId xmlns:a16="http://schemas.microsoft.com/office/drawing/2014/main" id="{73530791-125D-4000-A309-7816135725E5}"/>
              </a:ext>
            </a:extLst>
          </p:cNvPr>
          <p:cNvSpPr txBox="1"/>
          <p:nvPr/>
        </p:nvSpPr>
        <p:spPr>
          <a:xfrm>
            <a:off x="1248720" y="2472776"/>
            <a:ext cx="9724080" cy="874407"/>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不同的地区或不同的评估机构，其二手车鉴定评估作业方案形式有所不同，但基本内容一般相同。</a:t>
            </a:r>
          </a:p>
        </p:txBody>
      </p:sp>
    </p:spTree>
    <p:extLst>
      <p:ext uri="{BB962C8B-B14F-4D97-AF65-F5344CB8AC3E}">
        <p14:creationId xmlns:p14="http://schemas.microsoft.com/office/powerpoint/2010/main" val="1379689695"/>
      </p:ext>
    </p:extLst>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974526" y="321818"/>
            <a:ext cx="4387740" cy="523220"/>
          </a:xfrm>
          <a:prstGeom prst="rect">
            <a:avLst/>
          </a:prstGeom>
          <a:noFill/>
        </p:spPr>
        <p:txBody>
          <a:bodyPr wrap="none" rtlCol="0">
            <a:spAutoFit/>
          </a:bodyPr>
          <a:lstStyle/>
          <a:p>
            <a:r>
              <a:rPr lang="zh-CN" altLang="en-US" sz="2800">
                <a:solidFill>
                  <a:srgbClr val="044491"/>
                </a:solidFill>
                <a:latin typeface="+mj-ea"/>
                <a:ea typeface="+mj-ea"/>
              </a:rPr>
              <a:t>单元 </a:t>
            </a:r>
            <a:r>
              <a:rPr lang="en-US" altLang="zh-CN" sz="2800">
                <a:solidFill>
                  <a:srgbClr val="044491"/>
                </a:solidFill>
                <a:latin typeface="+mj-ea"/>
                <a:ea typeface="+mj-ea"/>
              </a:rPr>
              <a:t>2.1</a:t>
            </a:r>
            <a:r>
              <a:rPr lang="zh-CN" altLang="en-US" sz="2800">
                <a:solidFill>
                  <a:srgbClr val="044491"/>
                </a:solidFill>
                <a:latin typeface="+mj-ea"/>
                <a:ea typeface="+mj-ea"/>
              </a:rPr>
              <a:t>　二手车手续检查</a:t>
            </a:r>
            <a:endParaRPr lang="zh-CN" altLang="en-US" sz="2800" dirty="0">
              <a:solidFill>
                <a:srgbClr val="044491"/>
              </a:solidFill>
              <a:latin typeface="+mj-ea"/>
              <a:ea typeface="+mj-ea"/>
            </a:endParaRPr>
          </a:p>
        </p:txBody>
      </p:sp>
      <p:grpSp>
        <p:nvGrpSpPr>
          <p:cNvPr id="19" name="组合 18">
            <a:extLst>
              <a:ext uri="{FF2B5EF4-FFF2-40B4-BE49-F238E27FC236}">
                <a16:creationId xmlns:a16="http://schemas.microsoft.com/office/drawing/2014/main" id="{C4E457B6-9096-45DA-8FF6-413D1A744137}"/>
              </a:ext>
            </a:extLst>
          </p:cNvPr>
          <p:cNvGrpSpPr/>
          <p:nvPr/>
        </p:nvGrpSpPr>
        <p:grpSpPr>
          <a:xfrm>
            <a:off x="1064400" y="1919658"/>
            <a:ext cx="7041959" cy="401827"/>
            <a:chOff x="1086366" y="2108013"/>
            <a:chExt cx="7041959" cy="401827"/>
          </a:xfrm>
          <a:noFill/>
        </p:grpSpPr>
        <p:cxnSp>
          <p:nvCxnSpPr>
            <p:cNvPr id="20" name="直接连接符 19">
              <a:extLst>
                <a:ext uri="{FF2B5EF4-FFF2-40B4-BE49-F238E27FC236}">
                  <a16:creationId xmlns:a16="http://schemas.microsoft.com/office/drawing/2014/main" id="{EC3062AD-A497-485B-8DC1-8867DE4C136C}"/>
                </a:ext>
              </a:extLst>
            </p:cNvPr>
            <p:cNvCxnSpPr/>
            <p:nvPr/>
          </p:nvCxnSpPr>
          <p:spPr>
            <a:xfrm>
              <a:off x="1167544" y="2509840"/>
              <a:ext cx="2512088" cy="0"/>
            </a:xfrm>
            <a:prstGeom prst="line">
              <a:avLst/>
            </a:prstGeom>
            <a:grpFill/>
            <a:ln w="15875">
              <a:solidFill>
                <a:srgbClr val="044491"/>
              </a:solidFill>
            </a:ln>
          </p:spPr>
          <p:style>
            <a:lnRef idx="1">
              <a:schemeClr val="accent1"/>
            </a:lnRef>
            <a:fillRef idx="0">
              <a:schemeClr val="accent1"/>
            </a:fillRef>
            <a:effectRef idx="0">
              <a:schemeClr val="accent1"/>
            </a:effectRef>
            <a:fontRef idx="minor">
              <a:schemeClr val="tx1"/>
            </a:fontRef>
          </p:style>
        </p:cxnSp>
        <p:sp>
          <p:nvSpPr>
            <p:cNvPr id="21" name="文本框 20">
              <a:extLst>
                <a:ext uri="{FF2B5EF4-FFF2-40B4-BE49-F238E27FC236}">
                  <a16:creationId xmlns:a16="http://schemas.microsoft.com/office/drawing/2014/main" id="{05035AD2-97BB-4810-9EA6-F5E102517B2C}"/>
                </a:ext>
              </a:extLst>
            </p:cNvPr>
            <p:cNvSpPr txBox="1"/>
            <p:nvPr/>
          </p:nvSpPr>
          <p:spPr>
            <a:xfrm>
              <a:off x="1086366" y="2108013"/>
              <a:ext cx="7041959" cy="400110"/>
            </a:xfrm>
            <a:prstGeom prst="rect">
              <a:avLst/>
            </a:prstGeom>
            <a:noFill/>
            <a:ln>
              <a:noFill/>
            </a:ln>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000" b="1" i="0" u="none" strike="noStrike" kern="1200" cap="none" spc="0" normalizeH="0" baseline="0" noProof="0">
                  <a:ln>
                    <a:noFill/>
                  </a:ln>
                  <a:solidFill>
                    <a:srgbClr val="044491"/>
                  </a:solidFill>
                  <a:effectLst/>
                  <a:uLnTx/>
                  <a:uFillTx/>
                  <a:latin typeface="微软雅黑"/>
                  <a:ea typeface="微软雅黑"/>
                  <a:cs typeface="+mn-cs"/>
                </a:rPr>
                <a:t>1.</a:t>
              </a:r>
              <a:r>
                <a:rPr kumimoji="0" lang="zh-CN" altLang="en-US" sz="2000" b="1" i="0" u="none" strike="noStrike" kern="1200" cap="none" spc="0" normalizeH="0" baseline="0" noProof="0">
                  <a:ln>
                    <a:noFill/>
                  </a:ln>
                  <a:solidFill>
                    <a:srgbClr val="044491"/>
                  </a:solidFill>
                  <a:effectLst/>
                  <a:uLnTx/>
                  <a:uFillTx/>
                  <a:latin typeface="微软雅黑"/>
                  <a:ea typeface="微软雅黑"/>
                  <a:cs typeface="+mn-cs"/>
                </a:rPr>
                <a:t> 二手车交易的证件</a:t>
              </a:r>
            </a:p>
          </p:txBody>
        </p:sp>
      </p:grpSp>
      <p:sp>
        <p:nvSpPr>
          <p:cNvPr id="22" name="圆角矩形 55">
            <a:extLst>
              <a:ext uri="{FF2B5EF4-FFF2-40B4-BE49-F238E27FC236}">
                <a16:creationId xmlns:a16="http://schemas.microsoft.com/office/drawing/2014/main" id="{18A8DD32-8A98-4843-BB1D-84F2AC0EBF61}"/>
              </a:ext>
            </a:extLst>
          </p:cNvPr>
          <p:cNvSpPr/>
          <p:nvPr/>
        </p:nvSpPr>
        <p:spPr>
          <a:xfrm>
            <a:off x="523941" y="1286084"/>
            <a:ext cx="2895600" cy="432792"/>
          </a:xfrm>
          <a:prstGeom prst="round2DiagRect">
            <a:avLst>
              <a:gd name="adj1" fmla="val 50000"/>
              <a:gd name="adj2" fmla="val 0"/>
            </a:avLst>
          </a:prstGeom>
          <a:gradFill>
            <a:gsLst>
              <a:gs pos="0">
                <a:srgbClr val="0F71E9"/>
              </a:gs>
              <a:gs pos="100000">
                <a:srgbClr val="044491"/>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72000" tIns="0" rIns="72000" bIns="0" rtlCol="0" anchor="ctr">
            <a:spAutoFit/>
          </a:bodyPr>
          <a:lstStyle/>
          <a:p>
            <a:pPr algn="ctr"/>
            <a:r>
              <a:rPr kumimoji="0" lang="en-US" altLang="zh-CN" sz="2000" b="1" i="0" u="none" strike="noStrike" kern="1200" cap="none" spc="0" normalizeH="0" baseline="0" noProof="0">
                <a:ln>
                  <a:noFill/>
                </a:ln>
                <a:solidFill>
                  <a:schemeClr val="bg1"/>
                </a:solidFill>
                <a:effectLst/>
                <a:uLnTx/>
                <a:uFillTx/>
                <a:latin typeface="微软雅黑"/>
                <a:ea typeface="微软雅黑"/>
                <a:cs typeface="+mn-cs"/>
              </a:rPr>
              <a:t>2.1.2</a:t>
            </a:r>
            <a:r>
              <a:rPr kumimoji="0" lang="zh-CN" altLang="en-US" sz="2000" b="1" i="0" u="none" strike="noStrike" kern="1200" cap="none" spc="0" normalizeH="0" baseline="0" noProof="0">
                <a:ln>
                  <a:noFill/>
                </a:ln>
                <a:solidFill>
                  <a:schemeClr val="bg1"/>
                </a:solidFill>
                <a:effectLst/>
                <a:uLnTx/>
                <a:uFillTx/>
                <a:latin typeface="微软雅黑"/>
                <a:ea typeface="微软雅黑"/>
                <a:cs typeface="+mn-cs"/>
              </a:rPr>
              <a:t>　检查证件</a:t>
            </a:r>
            <a:endParaRPr lang="zh-CN" altLang="en-US" sz="2000">
              <a:solidFill>
                <a:schemeClr val="bg1"/>
              </a:solidFill>
            </a:endParaRPr>
          </a:p>
        </p:txBody>
      </p:sp>
      <p:sp>
        <p:nvSpPr>
          <p:cNvPr id="23" name="文本框 22">
            <a:extLst>
              <a:ext uri="{FF2B5EF4-FFF2-40B4-BE49-F238E27FC236}">
                <a16:creationId xmlns:a16="http://schemas.microsoft.com/office/drawing/2014/main" id="{73530791-125D-4000-A309-7816135725E5}"/>
              </a:ext>
            </a:extLst>
          </p:cNvPr>
          <p:cNvSpPr txBox="1"/>
          <p:nvPr/>
        </p:nvSpPr>
        <p:spPr>
          <a:xfrm>
            <a:off x="1248720" y="2929976"/>
            <a:ext cx="9724080" cy="874407"/>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机动车来历凭证分新车来历凭证和二手车来历凭证。从机动车来历凭证，可以看出车主购置车辆日期和原始价值。机动车原始价值是二手车鉴定评估的评估参数之一。</a:t>
            </a:r>
          </a:p>
        </p:txBody>
      </p:sp>
      <p:sp>
        <p:nvSpPr>
          <p:cNvPr id="8" name="文本框 7">
            <a:extLst>
              <a:ext uri="{FF2B5EF4-FFF2-40B4-BE49-F238E27FC236}">
                <a16:creationId xmlns:a16="http://schemas.microsoft.com/office/drawing/2014/main" id="{EFC325DA-B1CF-4CBF-9473-30963D0E83E7}"/>
              </a:ext>
            </a:extLst>
          </p:cNvPr>
          <p:cNvSpPr txBox="1"/>
          <p:nvPr/>
        </p:nvSpPr>
        <p:spPr>
          <a:xfrm>
            <a:off x="1248720" y="2472776"/>
            <a:ext cx="4847280" cy="457498"/>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en-US" altLang="zh-CN" sz="1800" b="1" i="0" u="none" strike="noStrike" kern="1200" cap="none" spc="0" normalizeH="0" baseline="0" noProof="0">
                <a:ln>
                  <a:noFill/>
                </a:ln>
                <a:solidFill>
                  <a:prstClr val="black">
                    <a:lumMod val="75000"/>
                    <a:lumOff val="25000"/>
                  </a:prstClr>
                </a:solidFill>
                <a:effectLst/>
                <a:uLnTx/>
                <a:uFillTx/>
                <a:latin typeface="+mn-ea"/>
                <a:cs typeface="+mn-cs"/>
              </a:rPr>
              <a:t>1</a:t>
            </a:r>
            <a:r>
              <a:rPr kumimoji="0" lang="zh-CN" altLang="en-US" sz="1800" b="1" i="0" u="none" strike="noStrike" kern="1200" cap="none" spc="0" normalizeH="0" baseline="0" noProof="0">
                <a:ln>
                  <a:noFill/>
                </a:ln>
                <a:solidFill>
                  <a:prstClr val="black">
                    <a:lumMod val="75000"/>
                    <a:lumOff val="25000"/>
                  </a:prstClr>
                </a:solidFill>
                <a:effectLst/>
                <a:uLnTx/>
                <a:uFillTx/>
                <a:latin typeface="+mn-ea"/>
                <a:cs typeface="+mn-cs"/>
              </a:rPr>
              <a:t>）机动车来历凭证</a:t>
            </a:r>
          </a:p>
        </p:txBody>
      </p:sp>
      <p:sp>
        <p:nvSpPr>
          <p:cNvPr id="10" name="文本框 9">
            <a:extLst>
              <a:ext uri="{FF2B5EF4-FFF2-40B4-BE49-F238E27FC236}">
                <a16:creationId xmlns:a16="http://schemas.microsoft.com/office/drawing/2014/main" id="{76D87633-A4CB-474D-9C85-6D8E05215ED8}"/>
              </a:ext>
            </a:extLst>
          </p:cNvPr>
          <p:cNvSpPr txBox="1"/>
          <p:nvPr/>
        </p:nvSpPr>
        <p:spPr>
          <a:xfrm>
            <a:off x="1248720" y="4434926"/>
            <a:ext cx="9724080" cy="874407"/>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机动车行驶证是由公安车辆管理机关依法对机动车辆进行注册登记核发的证件，它是机动车取得合法行驶权的凭证。</a:t>
            </a:r>
          </a:p>
        </p:txBody>
      </p:sp>
      <p:sp>
        <p:nvSpPr>
          <p:cNvPr id="11" name="文本框 10">
            <a:extLst>
              <a:ext uri="{FF2B5EF4-FFF2-40B4-BE49-F238E27FC236}">
                <a16:creationId xmlns:a16="http://schemas.microsoft.com/office/drawing/2014/main" id="{1467F5BB-498B-428F-8892-FA1C7AA2D4FF}"/>
              </a:ext>
            </a:extLst>
          </p:cNvPr>
          <p:cNvSpPr txBox="1"/>
          <p:nvPr/>
        </p:nvSpPr>
        <p:spPr>
          <a:xfrm>
            <a:off x="1248720" y="3977726"/>
            <a:ext cx="4847280" cy="457498"/>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en-US" altLang="zh-CN" sz="1800" b="1" i="0" u="none" strike="noStrike" kern="1200" cap="none" spc="0" normalizeH="0" baseline="0" noProof="0">
                <a:ln>
                  <a:noFill/>
                </a:ln>
                <a:solidFill>
                  <a:prstClr val="black">
                    <a:lumMod val="75000"/>
                    <a:lumOff val="25000"/>
                  </a:prstClr>
                </a:solidFill>
                <a:effectLst/>
                <a:uLnTx/>
                <a:uFillTx/>
                <a:latin typeface="+mn-ea"/>
                <a:cs typeface="+mn-cs"/>
              </a:rPr>
              <a:t>2</a:t>
            </a:r>
            <a:r>
              <a:rPr kumimoji="0" lang="zh-CN" altLang="en-US" sz="1800" b="1" i="0" u="none" strike="noStrike" kern="1200" cap="none" spc="0" normalizeH="0" baseline="0" noProof="0">
                <a:ln>
                  <a:noFill/>
                </a:ln>
                <a:solidFill>
                  <a:prstClr val="black">
                    <a:lumMod val="75000"/>
                    <a:lumOff val="25000"/>
                  </a:prstClr>
                </a:solidFill>
                <a:effectLst/>
                <a:uLnTx/>
                <a:uFillTx/>
                <a:latin typeface="+mn-ea"/>
                <a:cs typeface="+mn-cs"/>
              </a:rPr>
              <a:t>）机动车行驶证</a:t>
            </a:r>
          </a:p>
        </p:txBody>
      </p:sp>
    </p:spTree>
    <p:extLst>
      <p:ext uri="{BB962C8B-B14F-4D97-AF65-F5344CB8AC3E}">
        <p14:creationId xmlns:p14="http://schemas.microsoft.com/office/powerpoint/2010/main" val="4014255540"/>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974526" y="321818"/>
            <a:ext cx="4387740" cy="523220"/>
          </a:xfrm>
          <a:prstGeom prst="rect">
            <a:avLst/>
          </a:prstGeom>
          <a:noFill/>
        </p:spPr>
        <p:txBody>
          <a:bodyPr wrap="none" rtlCol="0">
            <a:spAutoFit/>
          </a:bodyPr>
          <a:lstStyle/>
          <a:p>
            <a:r>
              <a:rPr lang="zh-CN" altLang="en-US" sz="2800">
                <a:solidFill>
                  <a:srgbClr val="044491"/>
                </a:solidFill>
                <a:latin typeface="+mj-ea"/>
                <a:ea typeface="+mj-ea"/>
              </a:rPr>
              <a:t>单元 </a:t>
            </a:r>
            <a:r>
              <a:rPr lang="en-US" altLang="zh-CN" sz="2800">
                <a:solidFill>
                  <a:srgbClr val="044491"/>
                </a:solidFill>
                <a:latin typeface="+mj-ea"/>
                <a:ea typeface="+mj-ea"/>
              </a:rPr>
              <a:t>2.1</a:t>
            </a:r>
            <a:r>
              <a:rPr lang="zh-CN" altLang="en-US" sz="2800">
                <a:solidFill>
                  <a:srgbClr val="044491"/>
                </a:solidFill>
                <a:latin typeface="+mj-ea"/>
                <a:ea typeface="+mj-ea"/>
              </a:rPr>
              <a:t>　二手车手续检查</a:t>
            </a:r>
            <a:endParaRPr lang="zh-CN" altLang="en-US" sz="2800" dirty="0">
              <a:solidFill>
                <a:srgbClr val="044491"/>
              </a:solidFill>
              <a:latin typeface="+mj-ea"/>
              <a:ea typeface="+mj-ea"/>
            </a:endParaRPr>
          </a:p>
        </p:txBody>
      </p:sp>
      <p:sp>
        <p:nvSpPr>
          <p:cNvPr id="23" name="文本框 22">
            <a:extLst>
              <a:ext uri="{FF2B5EF4-FFF2-40B4-BE49-F238E27FC236}">
                <a16:creationId xmlns:a16="http://schemas.microsoft.com/office/drawing/2014/main" id="{73530791-125D-4000-A309-7816135725E5}"/>
              </a:ext>
            </a:extLst>
          </p:cNvPr>
          <p:cNvSpPr txBox="1"/>
          <p:nvPr/>
        </p:nvSpPr>
        <p:spPr>
          <a:xfrm>
            <a:off x="1248719" y="2006051"/>
            <a:ext cx="9886005" cy="1782347"/>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在我国境内道路上行驶的机动车，应当按规定经机动车登记机构办理登记，核发机动车号牌、机动车行驶证和机动车登记证书。</a:t>
            </a:r>
            <a:endPar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endParaRP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检查机动车登记证书也是汽车保险人员必须认真查验的手续，机动车登记证书与机动车行驶证相比，它的内容更详细，一些风险参数也必须从机动车登记证书获取，如使用性质的确定等。</a:t>
            </a:r>
            <a:endParaRPr kumimoji="0" lang="zh-CN" altLang="en-US" sz="1800" i="0" u="none" strike="noStrike" kern="1200" cap="none" spc="0" normalizeH="0" baseline="0" noProof="0">
              <a:ln>
                <a:noFill/>
              </a:ln>
              <a:solidFill>
                <a:prstClr val="black">
                  <a:lumMod val="75000"/>
                  <a:lumOff val="25000"/>
                </a:prstClr>
              </a:solidFill>
              <a:effectLst/>
              <a:uLnTx/>
              <a:uFillTx/>
              <a:latin typeface="+mn-ea"/>
              <a:cs typeface="+mn-cs"/>
            </a:endParaRPr>
          </a:p>
        </p:txBody>
      </p:sp>
      <p:sp>
        <p:nvSpPr>
          <p:cNvPr id="8" name="文本框 7">
            <a:extLst>
              <a:ext uri="{FF2B5EF4-FFF2-40B4-BE49-F238E27FC236}">
                <a16:creationId xmlns:a16="http://schemas.microsoft.com/office/drawing/2014/main" id="{EFC325DA-B1CF-4CBF-9473-30963D0E83E7}"/>
              </a:ext>
            </a:extLst>
          </p:cNvPr>
          <p:cNvSpPr txBox="1"/>
          <p:nvPr/>
        </p:nvSpPr>
        <p:spPr>
          <a:xfrm>
            <a:off x="1248720" y="1548851"/>
            <a:ext cx="4847280" cy="457498"/>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en-US" altLang="zh-CN" sz="1800" b="1" i="0" u="none" strike="noStrike" kern="1200" cap="none" spc="0" normalizeH="0" baseline="0" noProof="0">
                <a:ln>
                  <a:noFill/>
                </a:ln>
                <a:solidFill>
                  <a:prstClr val="black">
                    <a:lumMod val="75000"/>
                    <a:lumOff val="25000"/>
                  </a:prstClr>
                </a:solidFill>
                <a:effectLst/>
                <a:uLnTx/>
                <a:uFillTx/>
                <a:latin typeface="+mn-ea"/>
                <a:cs typeface="+mn-cs"/>
              </a:rPr>
              <a:t>3</a:t>
            </a:r>
            <a:r>
              <a:rPr kumimoji="0" lang="zh-CN" altLang="en-US" sz="1800" b="1" i="0" u="none" strike="noStrike" kern="1200" cap="none" spc="0" normalizeH="0" baseline="0" noProof="0">
                <a:ln>
                  <a:noFill/>
                </a:ln>
                <a:solidFill>
                  <a:prstClr val="black">
                    <a:lumMod val="75000"/>
                    <a:lumOff val="25000"/>
                  </a:prstClr>
                </a:solidFill>
                <a:effectLst/>
                <a:uLnTx/>
                <a:uFillTx/>
                <a:latin typeface="+mn-ea"/>
                <a:cs typeface="+mn-cs"/>
              </a:rPr>
              <a:t>）机动车登记证书</a:t>
            </a:r>
          </a:p>
        </p:txBody>
      </p:sp>
      <p:sp>
        <p:nvSpPr>
          <p:cNvPr id="6" name="文本框 5">
            <a:extLst>
              <a:ext uri="{FF2B5EF4-FFF2-40B4-BE49-F238E27FC236}">
                <a16:creationId xmlns:a16="http://schemas.microsoft.com/office/drawing/2014/main" id="{2250BFA8-D4A0-43A7-BAE1-64478853A33D}"/>
              </a:ext>
            </a:extLst>
          </p:cNvPr>
          <p:cNvSpPr txBox="1"/>
          <p:nvPr/>
        </p:nvSpPr>
        <p:spPr>
          <a:xfrm>
            <a:off x="1248720" y="4320626"/>
            <a:ext cx="9724080" cy="1289905"/>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机动车号牌是由公安局车辆管理部门依法对机动车辆进行注册登记核发的号牌，它和机动车行驶证一同核发，其号牌字码与行驶证号牌应该一致。公安交通管理机关严禁无号牌的机动车辆上路行驶，机动车号牌严禁转借、涂改和伪造。</a:t>
            </a:r>
            <a:endParaRPr kumimoji="0" lang="zh-CN" altLang="en-US" sz="1800" i="0" u="none" strike="noStrike" kern="1200" cap="none" spc="0" normalizeH="0" baseline="0" noProof="0">
              <a:ln>
                <a:noFill/>
              </a:ln>
              <a:solidFill>
                <a:prstClr val="black">
                  <a:lumMod val="75000"/>
                  <a:lumOff val="25000"/>
                </a:prstClr>
              </a:solidFill>
              <a:effectLst/>
              <a:uLnTx/>
              <a:uFillTx/>
              <a:latin typeface="+mn-ea"/>
              <a:cs typeface="+mn-cs"/>
            </a:endParaRPr>
          </a:p>
        </p:txBody>
      </p:sp>
      <p:sp>
        <p:nvSpPr>
          <p:cNvPr id="7" name="文本框 6">
            <a:extLst>
              <a:ext uri="{FF2B5EF4-FFF2-40B4-BE49-F238E27FC236}">
                <a16:creationId xmlns:a16="http://schemas.microsoft.com/office/drawing/2014/main" id="{DE361F50-92F8-4851-9A46-6D6E9F53E6DC}"/>
              </a:ext>
            </a:extLst>
          </p:cNvPr>
          <p:cNvSpPr txBox="1"/>
          <p:nvPr/>
        </p:nvSpPr>
        <p:spPr>
          <a:xfrm>
            <a:off x="1248720" y="3863426"/>
            <a:ext cx="4847280" cy="457498"/>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en-US" altLang="zh-CN" sz="1800" b="1" i="0" u="none" strike="noStrike" kern="1200" cap="none" spc="0" normalizeH="0" baseline="0" noProof="0">
                <a:ln>
                  <a:noFill/>
                </a:ln>
                <a:solidFill>
                  <a:prstClr val="black">
                    <a:lumMod val="75000"/>
                    <a:lumOff val="25000"/>
                  </a:prstClr>
                </a:solidFill>
                <a:effectLst/>
                <a:uLnTx/>
                <a:uFillTx/>
                <a:latin typeface="+mn-ea"/>
                <a:cs typeface="+mn-cs"/>
              </a:rPr>
              <a:t>4</a:t>
            </a:r>
            <a:r>
              <a:rPr kumimoji="0" lang="zh-CN" altLang="en-US" sz="1800" b="1" i="0" u="none" strike="noStrike" kern="1200" cap="none" spc="0" normalizeH="0" baseline="0" noProof="0">
                <a:ln>
                  <a:noFill/>
                </a:ln>
                <a:solidFill>
                  <a:prstClr val="black">
                    <a:lumMod val="75000"/>
                    <a:lumOff val="25000"/>
                  </a:prstClr>
                </a:solidFill>
                <a:effectLst/>
                <a:uLnTx/>
                <a:uFillTx/>
                <a:latin typeface="+mn-ea"/>
                <a:cs typeface="+mn-cs"/>
              </a:rPr>
              <a:t>）机动车号牌</a:t>
            </a:r>
          </a:p>
        </p:txBody>
      </p:sp>
    </p:spTree>
    <p:extLst>
      <p:ext uri="{BB962C8B-B14F-4D97-AF65-F5344CB8AC3E}">
        <p14:creationId xmlns:p14="http://schemas.microsoft.com/office/powerpoint/2010/main" val="2683382058"/>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974526" y="321818"/>
            <a:ext cx="4387740" cy="523220"/>
          </a:xfrm>
          <a:prstGeom prst="rect">
            <a:avLst/>
          </a:prstGeom>
          <a:noFill/>
        </p:spPr>
        <p:txBody>
          <a:bodyPr wrap="none" rtlCol="0">
            <a:spAutoFit/>
          </a:bodyPr>
          <a:lstStyle/>
          <a:p>
            <a:r>
              <a:rPr lang="zh-CN" altLang="en-US" sz="2800">
                <a:solidFill>
                  <a:srgbClr val="044491"/>
                </a:solidFill>
                <a:latin typeface="+mj-ea"/>
                <a:ea typeface="+mj-ea"/>
              </a:rPr>
              <a:t>单元 </a:t>
            </a:r>
            <a:r>
              <a:rPr lang="en-US" altLang="zh-CN" sz="2800">
                <a:solidFill>
                  <a:srgbClr val="044491"/>
                </a:solidFill>
                <a:latin typeface="+mj-ea"/>
                <a:ea typeface="+mj-ea"/>
              </a:rPr>
              <a:t>2.1</a:t>
            </a:r>
            <a:r>
              <a:rPr lang="zh-CN" altLang="en-US" sz="2800">
                <a:solidFill>
                  <a:srgbClr val="044491"/>
                </a:solidFill>
                <a:latin typeface="+mj-ea"/>
                <a:ea typeface="+mj-ea"/>
              </a:rPr>
              <a:t>　二手车手续检查</a:t>
            </a:r>
            <a:endParaRPr lang="zh-CN" altLang="en-US" sz="2800" dirty="0">
              <a:solidFill>
                <a:srgbClr val="044491"/>
              </a:solidFill>
              <a:latin typeface="+mj-ea"/>
              <a:ea typeface="+mj-ea"/>
            </a:endParaRPr>
          </a:p>
        </p:txBody>
      </p:sp>
      <p:sp>
        <p:nvSpPr>
          <p:cNvPr id="23" name="文本框 22">
            <a:extLst>
              <a:ext uri="{FF2B5EF4-FFF2-40B4-BE49-F238E27FC236}">
                <a16:creationId xmlns:a16="http://schemas.microsoft.com/office/drawing/2014/main" id="{73530791-125D-4000-A309-7816135725E5}"/>
              </a:ext>
            </a:extLst>
          </p:cNvPr>
          <p:cNvSpPr txBox="1"/>
          <p:nvPr/>
        </p:nvSpPr>
        <p:spPr>
          <a:xfrm>
            <a:off x="1248719" y="2272751"/>
            <a:ext cx="9724081" cy="874407"/>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轿车是国家规定的专项控制商品之一，轿车定编证是各地政府落实国务院关于严格控制社会集团购买力的通知精神，由各地方政府控制社会集团购买力办公室签发的证件。</a:t>
            </a:r>
            <a:endParaRPr kumimoji="0" lang="zh-CN" altLang="en-US" sz="1800" i="0" u="none" strike="noStrike" kern="1200" cap="none" spc="0" normalizeH="0" baseline="0" noProof="0">
              <a:ln>
                <a:noFill/>
              </a:ln>
              <a:solidFill>
                <a:prstClr val="black">
                  <a:lumMod val="75000"/>
                  <a:lumOff val="25000"/>
                </a:prstClr>
              </a:solidFill>
              <a:effectLst/>
              <a:uLnTx/>
              <a:uFillTx/>
              <a:latin typeface="+mn-ea"/>
              <a:cs typeface="+mn-cs"/>
            </a:endParaRPr>
          </a:p>
        </p:txBody>
      </p:sp>
      <p:sp>
        <p:nvSpPr>
          <p:cNvPr id="8" name="文本框 7">
            <a:extLst>
              <a:ext uri="{FF2B5EF4-FFF2-40B4-BE49-F238E27FC236}">
                <a16:creationId xmlns:a16="http://schemas.microsoft.com/office/drawing/2014/main" id="{EFC325DA-B1CF-4CBF-9473-30963D0E83E7}"/>
              </a:ext>
            </a:extLst>
          </p:cNvPr>
          <p:cNvSpPr txBox="1"/>
          <p:nvPr/>
        </p:nvSpPr>
        <p:spPr>
          <a:xfrm>
            <a:off x="1248720" y="1815551"/>
            <a:ext cx="4847280" cy="457498"/>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en-US" altLang="zh-CN" sz="1800" b="1" i="0" u="none" strike="noStrike" kern="1200" cap="none" spc="0" normalizeH="0" baseline="0" noProof="0">
                <a:ln>
                  <a:noFill/>
                </a:ln>
                <a:solidFill>
                  <a:prstClr val="black">
                    <a:lumMod val="75000"/>
                    <a:lumOff val="25000"/>
                  </a:prstClr>
                </a:solidFill>
                <a:effectLst/>
                <a:uLnTx/>
                <a:uFillTx/>
                <a:latin typeface="+mn-ea"/>
                <a:cs typeface="+mn-cs"/>
              </a:rPr>
              <a:t>5</a:t>
            </a:r>
            <a:r>
              <a:rPr kumimoji="0" lang="zh-CN" altLang="en-US" sz="1800" b="1" i="0" u="none" strike="noStrike" kern="1200" cap="none" spc="0" normalizeH="0" baseline="0" noProof="0">
                <a:ln>
                  <a:noFill/>
                </a:ln>
                <a:solidFill>
                  <a:prstClr val="black">
                    <a:lumMod val="75000"/>
                    <a:lumOff val="25000"/>
                  </a:prstClr>
                </a:solidFill>
                <a:effectLst/>
                <a:uLnTx/>
                <a:uFillTx/>
                <a:latin typeface="+mn-ea"/>
                <a:cs typeface="+mn-cs"/>
              </a:rPr>
              <a:t>）轿车定编证</a:t>
            </a:r>
          </a:p>
        </p:txBody>
      </p:sp>
      <p:sp>
        <p:nvSpPr>
          <p:cNvPr id="6" name="文本框 5">
            <a:extLst>
              <a:ext uri="{FF2B5EF4-FFF2-40B4-BE49-F238E27FC236}">
                <a16:creationId xmlns:a16="http://schemas.microsoft.com/office/drawing/2014/main" id="{2250BFA8-D4A0-43A7-BAE1-64478853A33D}"/>
              </a:ext>
            </a:extLst>
          </p:cNvPr>
          <p:cNvSpPr txBox="1"/>
          <p:nvPr/>
        </p:nvSpPr>
        <p:spPr>
          <a:xfrm>
            <a:off x="1248720" y="3695700"/>
            <a:ext cx="9724080" cy="1289905"/>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道路运输证是县级以上人民政府交通主管部门设置的道路运输管理机构对从事旅客运输（包括城市出租客运）、货物运输的单位和个人核发的随车携带的证件，营运车辆转籍过户时，应到运管机构及相关部门办理营运过户有关手续。</a:t>
            </a:r>
            <a:endParaRPr kumimoji="0" lang="zh-CN" altLang="en-US" sz="1800" i="0" u="none" strike="noStrike" kern="1200" cap="none" spc="0" normalizeH="0" baseline="0" noProof="0">
              <a:ln>
                <a:noFill/>
              </a:ln>
              <a:solidFill>
                <a:prstClr val="black">
                  <a:lumMod val="75000"/>
                  <a:lumOff val="25000"/>
                </a:prstClr>
              </a:solidFill>
              <a:effectLst/>
              <a:uLnTx/>
              <a:uFillTx/>
              <a:latin typeface="+mn-ea"/>
              <a:cs typeface="+mn-cs"/>
            </a:endParaRPr>
          </a:p>
        </p:txBody>
      </p:sp>
      <p:sp>
        <p:nvSpPr>
          <p:cNvPr id="7" name="文本框 6">
            <a:extLst>
              <a:ext uri="{FF2B5EF4-FFF2-40B4-BE49-F238E27FC236}">
                <a16:creationId xmlns:a16="http://schemas.microsoft.com/office/drawing/2014/main" id="{DE361F50-92F8-4851-9A46-6D6E9F53E6DC}"/>
              </a:ext>
            </a:extLst>
          </p:cNvPr>
          <p:cNvSpPr txBox="1"/>
          <p:nvPr/>
        </p:nvSpPr>
        <p:spPr>
          <a:xfrm>
            <a:off x="1248720" y="3238500"/>
            <a:ext cx="4847280" cy="457498"/>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en-US" altLang="zh-CN" sz="1800" b="1" i="0" u="none" strike="noStrike" kern="1200" cap="none" spc="0" normalizeH="0" baseline="0" noProof="0">
                <a:ln>
                  <a:noFill/>
                </a:ln>
                <a:solidFill>
                  <a:prstClr val="black">
                    <a:lumMod val="75000"/>
                    <a:lumOff val="25000"/>
                  </a:prstClr>
                </a:solidFill>
                <a:effectLst/>
                <a:uLnTx/>
                <a:uFillTx/>
                <a:latin typeface="+mn-ea"/>
                <a:cs typeface="+mn-cs"/>
              </a:rPr>
              <a:t>6</a:t>
            </a:r>
            <a:r>
              <a:rPr kumimoji="0" lang="zh-CN" altLang="en-US" sz="1800" b="1" i="0" u="none" strike="noStrike" kern="1200" cap="none" spc="0" normalizeH="0" baseline="0" noProof="0">
                <a:ln>
                  <a:noFill/>
                </a:ln>
                <a:solidFill>
                  <a:prstClr val="black">
                    <a:lumMod val="75000"/>
                    <a:lumOff val="25000"/>
                  </a:prstClr>
                </a:solidFill>
                <a:effectLst/>
                <a:uLnTx/>
                <a:uFillTx/>
                <a:latin typeface="+mn-ea"/>
                <a:cs typeface="+mn-cs"/>
              </a:rPr>
              <a:t>）道路运输证</a:t>
            </a:r>
          </a:p>
        </p:txBody>
      </p:sp>
    </p:spTree>
    <p:extLst>
      <p:ext uri="{BB962C8B-B14F-4D97-AF65-F5344CB8AC3E}">
        <p14:creationId xmlns:p14="http://schemas.microsoft.com/office/powerpoint/2010/main" val="1723232559"/>
      </p:ext>
    </p:extLst>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974526" y="321818"/>
            <a:ext cx="4387740" cy="523220"/>
          </a:xfrm>
          <a:prstGeom prst="rect">
            <a:avLst/>
          </a:prstGeom>
          <a:noFill/>
        </p:spPr>
        <p:txBody>
          <a:bodyPr wrap="none" rtlCol="0">
            <a:spAutoFit/>
          </a:bodyPr>
          <a:lstStyle/>
          <a:p>
            <a:r>
              <a:rPr lang="zh-CN" altLang="en-US" sz="2800">
                <a:solidFill>
                  <a:srgbClr val="044491"/>
                </a:solidFill>
                <a:latin typeface="+mj-ea"/>
                <a:ea typeface="+mj-ea"/>
              </a:rPr>
              <a:t>单元 </a:t>
            </a:r>
            <a:r>
              <a:rPr lang="en-US" altLang="zh-CN" sz="2800">
                <a:solidFill>
                  <a:srgbClr val="044491"/>
                </a:solidFill>
                <a:latin typeface="+mj-ea"/>
                <a:ea typeface="+mj-ea"/>
              </a:rPr>
              <a:t>2.1</a:t>
            </a:r>
            <a:r>
              <a:rPr lang="zh-CN" altLang="en-US" sz="2800">
                <a:solidFill>
                  <a:srgbClr val="044491"/>
                </a:solidFill>
                <a:latin typeface="+mj-ea"/>
                <a:ea typeface="+mj-ea"/>
              </a:rPr>
              <a:t>　二手车手续检查</a:t>
            </a:r>
            <a:endParaRPr lang="zh-CN" altLang="en-US" sz="2800" dirty="0">
              <a:solidFill>
                <a:srgbClr val="044491"/>
              </a:solidFill>
              <a:latin typeface="+mj-ea"/>
              <a:ea typeface="+mj-ea"/>
            </a:endParaRPr>
          </a:p>
        </p:txBody>
      </p:sp>
      <p:sp>
        <p:nvSpPr>
          <p:cNvPr id="23" name="文本框 22">
            <a:extLst>
              <a:ext uri="{FF2B5EF4-FFF2-40B4-BE49-F238E27FC236}">
                <a16:creationId xmlns:a16="http://schemas.microsoft.com/office/drawing/2014/main" id="{73530791-125D-4000-A309-7816135725E5}"/>
              </a:ext>
            </a:extLst>
          </p:cNvPr>
          <p:cNvSpPr txBox="1"/>
          <p:nvPr/>
        </p:nvSpPr>
        <p:spPr>
          <a:xfrm>
            <a:off x="1248719" y="2263226"/>
            <a:ext cx="9724081" cy="874407"/>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准运证是广东、福建、海南三省口岸进口并需运出三省以及三省从其他口岸进口需销往外省市的进口新、旧汽车，必须经国家内贸局审批核发的证件。准运证一辆一证，不能一证多车。</a:t>
            </a:r>
            <a:endParaRPr kumimoji="0" lang="zh-CN" altLang="en-US" sz="1800" i="0" u="none" strike="noStrike" kern="1200" cap="none" spc="0" normalizeH="0" baseline="0" noProof="0">
              <a:ln>
                <a:noFill/>
              </a:ln>
              <a:solidFill>
                <a:prstClr val="black">
                  <a:lumMod val="75000"/>
                  <a:lumOff val="25000"/>
                </a:prstClr>
              </a:solidFill>
              <a:effectLst/>
              <a:uLnTx/>
              <a:uFillTx/>
              <a:latin typeface="+mn-ea"/>
              <a:cs typeface="+mn-cs"/>
            </a:endParaRPr>
          </a:p>
        </p:txBody>
      </p:sp>
      <p:sp>
        <p:nvSpPr>
          <p:cNvPr id="8" name="文本框 7">
            <a:extLst>
              <a:ext uri="{FF2B5EF4-FFF2-40B4-BE49-F238E27FC236}">
                <a16:creationId xmlns:a16="http://schemas.microsoft.com/office/drawing/2014/main" id="{EFC325DA-B1CF-4CBF-9473-30963D0E83E7}"/>
              </a:ext>
            </a:extLst>
          </p:cNvPr>
          <p:cNvSpPr txBox="1"/>
          <p:nvPr/>
        </p:nvSpPr>
        <p:spPr>
          <a:xfrm>
            <a:off x="1248720" y="1806026"/>
            <a:ext cx="4847280" cy="457498"/>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en-US" altLang="zh-CN" sz="1800" b="1" i="0" u="none" strike="noStrike" kern="1200" cap="none" spc="0" normalizeH="0" baseline="0" noProof="0">
                <a:ln>
                  <a:noFill/>
                </a:ln>
                <a:solidFill>
                  <a:prstClr val="black">
                    <a:lumMod val="75000"/>
                    <a:lumOff val="25000"/>
                  </a:prstClr>
                </a:solidFill>
                <a:effectLst/>
                <a:uLnTx/>
                <a:uFillTx/>
                <a:latin typeface="+mn-ea"/>
                <a:cs typeface="+mn-cs"/>
              </a:rPr>
              <a:t>7</a:t>
            </a:r>
            <a:r>
              <a:rPr kumimoji="0" lang="zh-CN" altLang="en-US" sz="1800" b="1" i="0" u="none" strike="noStrike" kern="1200" cap="none" spc="0" normalizeH="0" baseline="0" noProof="0">
                <a:ln>
                  <a:noFill/>
                </a:ln>
                <a:solidFill>
                  <a:prstClr val="black">
                    <a:lumMod val="75000"/>
                    <a:lumOff val="25000"/>
                  </a:prstClr>
                </a:solidFill>
                <a:effectLst/>
                <a:uLnTx/>
                <a:uFillTx/>
                <a:latin typeface="+mn-ea"/>
                <a:cs typeface="+mn-cs"/>
              </a:rPr>
              <a:t>）准运证</a:t>
            </a:r>
          </a:p>
        </p:txBody>
      </p:sp>
      <p:sp>
        <p:nvSpPr>
          <p:cNvPr id="6" name="文本框 5">
            <a:extLst>
              <a:ext uri="{FF2B5EF4-FFF2-40B4-BE49-F238E27FC236}">
                <a16:creationId xmlns:a16="http://schemas.microsoft.com/office/drawing/2014/main" id="{2250BFA8-D4A0-43A7-BAE1-64478853A33D}"/>
              </a:ext>
            </a:extLst>
          </p:cNvPr>
          <p:cNvSpPr txBox="1"/>
          <p:nvPr/>
        </p:nvSpPr>
        <p:spPr>
          <a:xfrm>
            <a:off x="1248720" y="3823284"/>
            <a:ext cx="9724080" cy="874407"/>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其他证件即买卖双方的证明或居民身份证。这些证件主要是向注册登记机关证明机动车所有权转移的车主身份证明和住址证明。</a:t>
            </a:r>
            <a:endParaRPr kumimoji="0" lang="zh-CN" altLang="en-US" sz="1800" i="0" u="none" strike="noStrike" kern="1200" cap="none" spc="0" normalizeH="0" baseline="0" noProof="0">
              <a:ln>
                <a:noFill/>
              </a:ln>
              <a:solidFill>
                <a:prstClr val="black">
                  <a:lumMod val="75000"/>
                  <a:lumOff val="25000"/>
                </a:prstClr>
              </a:solidFill>
              <a:effectLst/>
              <a:uLnTx/>
              <a:uFillTx/>
              <a:latin typeface="+mn-ea"/>
              <a:cs typeface="+mn-cs"/>
            </a:endParaRPr>
          </a:p>
        </p:txBody>
      </p:sp>
      <p:sp>
        <p:nvSpPr>
          <p:cNvPr id="7" name="文本框 6">
            <a:extLst>
              <a:ext uri="{FF2B5EF4-FFF2-40B4-BE49-F238E27FC236}">
                <a16:creationId xmlns:a16="http://schemas.microsoft.com/office/drawing/2014/main" id="{DE361F50-92F8-4851-9A46-6D6E9F53E6DC}"/>
              </a:ext>
            </a:extLst>
          </p:cNvPr>
          <p:cNvSpPr txBox="1"/>
          <p:nvPr/>
        </p:nvSpPr>
        <p:spPr>
          <a:xfrm>
            <a:off x="1248720" y="3366084"/>
            <a:ext cx="4847280" cy="457498"/>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en-US" altLang="zh-CN" sz="1800" b="1" i="0" u="none" strike="noStrike" kern="1200" cap="none" spc="0" normalizeH="0" baseline="0" noProof="0">
                <a:ln>
                  <a:noFill/>
                </a:ln>
                <a:solidFill>
                  <a:prstClr val="black">
                    <a:lumMod val="75000"/>
                    <a:lumOff val="25000"/>
                  </a:prstClr>
                </a:solidFill>
                <a:effectLst/>
                <a:uLnTx/>
                <a:uFillTx/>
                <a:latin typeface="+mn-ea"/>
                <a:cs typeface="+mn-cs"/>
              </a:rPr>
              <a:t>8</a:t>
            </a:r>
            <a:r>
              <a:rPr kumimoji="0" lang="zh-CN" altLang="en-US" sz="1800" b="1" i="0" u="none" strike="noStrike" kern="1200" cap="none" spc="0" normalizeH="0" baseline="0" noProof="0">
                <a:ln>
                  <a:noFill/>
                </a:ln>
                <a:solidFill>
                  <a:prstClr val="black">
                    <a:lumMod val="75000"/>
                    <a:lumOff val="25000"/>
                  </a:prstClr>
                </a:solidFill>
                <a:effectLst/>
                <a:uLnTx/>
                <a:uFillTx/>
                <a:latin typeface="+mn-ea"/>
                <a:cs typeface="+mn-cs"/>
              </a:rPr>
              <a:t>）其他证件</a:t>
            </a:r>
          </a:p>
        </p:txBody>
      </p:sp>
    </p:spTree>
    <p:extLst>
      <p:ext uri="{BB962C8B-B14F-4D97-AF65-F5344CB8AC3E}">
        <p14:creationId xmlns:p14="http://schemas.microsoft.com/office/powerpoint/2010/main" val="3847344960"/>
      </p:ext>
    </p:extLst>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974526" y="321818"/>
            <a:ext cx="4387740" cy="523220"/>
          </a:xfrm>
          <a:prstGeom prst="rect">
            <a:avLst/>
          </a:prstGeom>
          <a:noFill/>
        </p:spPr>
        <p:txBody>
          <a:bodyPr wrap="none" rtlCol="0">
            <a:spAutoFit/>
          </a:bodyPr>
          <a:lstStyle/>
          <a:p>
            <a:r>
              <a:rPr lang="zh-CN" altLang="en-US" sz="2800">
                <a:solidFill>
                  <a:srgbClr val="044491"/>
                </a:solidFill>
                <a:latin typeface="+mj-ea"/>
                <a:ea typeface="+mj-ea"/>
              </a:rPr>
              <a:t>单元 </a:t>
            </a:r>
            <a:r>
              <a:rPr lang="en-US" altLang="zh-CN" sz="2800">
                <a:solidFill>
                  <a:srgbClr val="044491"/>
                </a:solidFill>
                <a:latin typeface="+mj-ea"/>
                <a:ea typeface="+mj-ea"/>
              </a:rPr>
              <a:t>2.1</a:t>
            </a:r>
            <a:r>
              <a:rPr lang="zh-CN" altLang="en-US" sz="2800">
                <a:solidFill>
                  <a:srgbClr val="044491"/>
                </a:solidFill>
                <a:latin typeface="+mj-ea"/>
                <a:ea typeface="+mj-ea"/>
              </a:rPr>
              <a:t>　二手车手续检查</a:t>
            </a:r>
            <a:endParaRPr lang="zh-CN" altLang="en-US" sz="2800" dirty="0">
              <a:solidFill>
                <a:srgbClr val="044491"/>
              </a:solidFill>
              <a:latin typeface="+mj-ea"/>
              <a:ea typeface="+mj-ea"/>
            </a:endParaRPr>
          </a:p>
        </p:txBody>
      </p:sp>
      <p:grpSp>
        <p:nvGrpSpPr>
          <p:cNvPr id="19" name="组合 18">
            <a:extLst>
              <a:ext uri="{FF2B5EF4-FFF2-40B4-BE49-F238E27FC236}">
                <a16:creationId xmlns:a16="http://schemas.microsoft.com/office/drawing/2014/main" id="{C4E457B6-9096-45DA-8FF6-413D1A744137}"/>
              </a:ext>
            </a:extLst>
          </p:cNvPr>
          <p:cNvGrpSpPr/>
          <p:nvPr/>
        </p:nvGrpSpPr>
        <p:grpSpPr>
          <a:xfrm>
            <a:off x="1064400" y="1711909"/>
            <a:ext cx="7041959" cy="401827"/>
            <a:chOff x="1086366" y="2108013"/>
            <a:chExt cx="7041959" cy="401827"/>
          </a:xfrm>
          <a:noFill/>
        </p:grpSpPr>
        <p:cxnSp>
          <p:nvCxnSpPr>
            <p:cNvPr id="20" name="直接连接符 19">
              <a:extLst>
                <a:ext uri="{FF2B5EF4-FFF2-40B4-BE49-F238E27FC236}">
                  <a16:creationId xmlns:a16="http://schemas.microsoft.com/office/drawing/2014/main" id="{EC3062AD-A497-485B-8DC1-8867DE4C136C}"/>
                </a:ext>
              </a:extLst>
            </p:cNvPr>
            <p:cNvCxnSpPr/>
            <p:nvPr/>
          </p:nvCxnSpPr>
          <p:spPr>
            <a:xfrm>
              <a:off x="1167544" y="2509840"/>
              <a:ext cx="2512088" cy="0"/>
            </a:xfrm>
            <a:prstGeom prst="line">
              <a:avLst/>
            </a:prstGeom>
            <a:grpFill/>
            <a:ln w="15875">
              <a:solidFill>
                <a:srgbClr val="044491"/>
              </a:solidFill>
            </a:ln>
          </p:spPr>
          <p:style>
            <a:lnRef idx="1">
              <a:schemeClr val="accent1"/>
            </a:lnRef>
            <a:fillRef idx="0">
              <a:schemeClr val="accent1"/>
            </a:fillRef>
            <a:effectRef idx="0">
              <a:schemeClr val="accent1"/>
            </a:effectRef>
            <a:fontRef idx="minor">
              <a:schemeClr val="tx1"/>
            </a:fontRef>
          </p:style>
        </p:cxnSp>
        <p:sp>
          <p:nvSpPr>
            <p:cNvPr id="21" name="文本框 20">
              <a:extLst>
                <a:ext uri="{FF2B5EF4-FFF2-40B4-BE49-F238E27FC236}">
                  <a16:creationId xmlns:a16="http://schemas.microsoft.com/office/drawing/2014/main" id="{05035AD2-97BB-4810-9EA6-F5E102517B2C}"/>
                </a:ext>
              </a:extLst>
            </p:cNvPr>
            <p:cNvSpPr txBox="1"/>
            <p:nvPr/>
          </p:nvSpPr>
          <p:spPr>
            <a:xfrm>
              <a:off x="1086366" y="2108013"/>
              <a:ext cx="7041959" cy="400110"/>
            </a:xfrm>
            <a:prstGeom prst="rect">
              <a:avLst/>
            </a:prstGeom>
            <a:noFill/>
            <a:ln>
              <a:noFill/>
            </a:ln>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000" b="1" i="0" u="none" strike="noStrike" kern="1200" cap="none" spc="0" normalizeH="0" baseline="0" noProof="0">
                  <a:ln>
                    <a:noFill/>
                  </a:ln>
                  <a:solidFill>
                    <a:srgbClr val="044491"/>
                  </a:solidFill>
                  <a:effectLst/>
                  <a:uLnTx/>
                  <a:uFillTx/>
                  <a:latin typeface="微软雅黑"/>
                  <a:ea typeface="微软雅黑"/>
                  <a:cs typeface="+mn-cs"/>
                </a:rPr>
                <a:t>2.</a:t>
              </a:r>
              <a:r>
                <a:rPr kumimoji="0" lang="zh-CN" altLang="en-US" sz="2000" b="1" i="0" u="none" strike="noStrike" kern="1200" cap="none" spc="0" normalizeH="0" baseline="0" noProof="0">
                  <a:ln>
                    <a:noFill/>
                  </a:ln>
                  <a:solidFill>
                    <a:srgbClr val="044491"/>
                  </a:solidFill>
                  <a:effectLst/>
                  <a:uLnTx/>
                  <a:uFillTx/>
                  <a:latin typeface="微软雅黑"/>
                  <a:ea typeface="微软雅黑"/>
                  <a:cs typeface="+mn-cs"/>
                </a:rPr>
                <a:t> 检查证件的方法</a:t>
              </a:r>
            </a:p>
          </p:txBody>
        </p:sp>
      </p:grpSp>
      <p:sp>
        <p:nvSpPr>
          <p:cNvPr id="23" name="文本框 22">
            <a:extLst>
              <a:ext uri="{FF2B5EF4-FFF2-40B4-BE49-F238E27FC236}">
                <a16:creationId xmlns:a16="http://schemas.microsoft.com/office/drawing/2014/main" id="{73530791-125D-4000-A309-7816135725E5}"/>
              </a:ext>
            </a:extLst>
          </p:cNvPr>
          <p:cNvSpPr txBox="1"/>
          <p:nvPr/>
        </p:nvSpPr>
        <p:spPr>
          <a:xfrm>
            <a:off x="1248720" y="2784047"/>
            <a:ext cx="9724080" cy="1289905"/>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机动车来历凭证除了全国统一的机动车销售发票或者二手车销售发票，还有法院调解书、裁定书、判决书、公证书、权益转让证明书、没收走私汽车证明书、协助执行通知书、调拨证明等，凡无合法机动车来历凭证者，应认真查验。</a:t>
            </a:r>
          </a:p>
        </p:txBody>
      </p:sp>
      <p:sp>
        <p:nvSpPr>
          <p:cNvPr id="7" name="文本框 6">
            <a:extLst>
              <a:ext uri="{FF2B5EF4-FFF2-40B4-BE49-F238E27FC236}">
                <a16:creationId xmlns:a16="http://schemas.microsoft.com/office/drawing/2014/main" id="{05279340-D280-4307-B5A2-68AD61C490BD}"/>
              </a:ext>
            </a:extLst>
          </p:cNvPr>
          <p:cNvSpPr txBox="1"/>
          <p:nvPr/>
        </p:nvSpPr>
        <p:spPr>
          <a:xfrm>
            <a:off x="1248720" y="2324831"/>
            <a:ext cx="4847280" cy="457498"/>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en-US" altLang="zh-CN" sz="1800" b="1" i="0" u="none" strike="noStrike" kern="1200" cap="none" spc="0" normalizeH="0" baseline="0" noProof="0">
                <a:ln>
                  <a:noFill/>
                </a:ln>
                <a:solidFill>
                  <a:prstClr val="black">
                    <a:lumMod val="75000"/>
                    <a:lumOff val="25000"/>
                  </a:prstClr>
                </a:solidFill>
                <a:effectLst/>
                <a:uLnTx/>
                <a:uFillTx/>
                <a:latin typeface="+mn-ea"/>
                <a:cs typeface="+mn-cs"/>
              </a:rPr>
              <a:t>1</a:t>
            </a:r>
            <a:r>
              <a:rPr kumimoji="0" lang="zh-CN" altLang="en-US" sz="1800" b="1" i="0" u="none" strike="noStrike" kern="1200" cap="none" spc="0" normalizeH="0" baseline="0" noProof="0">
                <a:ln>
                  <a:noFill/>
                </a:ln>
                <a:solidFill>
                  <a:prstClr val="black">
                    <a:lumMod val="75000"/>
                    <a:lumOff val="25000"/>
                  </a:prstClr>
                </a:solidFill>
                <a:effectLst/>
                <a:uLnTx/>
                <a:uFillTx/>
                <a:latin typeface="+mn-ea"/>
                <a:cs typeface="+mn-cs"/>
              </a:rPr>
              <a:t>）查验机动车来历凭证</a:t>
            </a:r>
          </a:p>
        </p:txBody>
      </p:sp>
      <p:sp>
        <p:nvSpPr>
          <p:cNvPr id="8" name="文本框 7">
            <a:extLst>
              <a:ext uri="{FF2B5EF4-FFF2-40B4-BE49-F238E27FC236}">
                <a16:creationId xmlns:a16="http://schemas.microsoft.com/office/drawing/2014/main" id="{889B5B39-6920-4970-8BBE-6D9B00DE574B}"/>
              </a:ext>
            </a:extLst>
          </p:cNvPr>
          <p:cNvSpPr txBox="1"/>
          <p:nvPr/>
        </p:nvSpPr>
        <p:spPr>
          <a:xfrm>
            <a:off x="1248720" y="4603322"/>
            <a:ext cx="9724080" cy="951351"/>
          </a:xfrm>
          <a:prstGeom prst="rect">
            <a:avLst/>
          </a:prstGeom>
          <a:noFill/>
        </p:spPr>
        <p:txBody>
          <a:bodyPr wrap="square">
            <a:spAutoFit/>
          </a:bodyPr>
          <a:lstStyle/>
          <a:p>
            <a:pPr marR="0" lvl="0" indent="36195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1</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）机动车行驶证的检查。</a:t>
            </a:r>
            <a:endPar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endParaRPr>
          </a:p>
          <a:p>
            <a:pPr marR="0" lvl="0" indent="36195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2</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）机动车行驶证的识伪。</a:t>
            </a:r>
          </a:p>
        </p:txBody>
      </p:sp>
      <p:sp>
        <p:nvSpPr>
          <p:cNvPr id="9" name="文本框 8">
            <a:extLst>
              <a:ext uri="{FF2B5EF4-FFF2-40B4-BE49-F238E27FC236}">
                <a16:creationId xmlns:a16="http://schemas.microsoft.com/office/drawing/2014/main" id="{49D4EE04-A9D6-4429-A0CD-1E8508B40E7B}"/>
              </a:ext>
            </a:extLst>
          </p:cNvPr>
          <p:cNvSpPr txBox="1"/>
          <p:nvPr/>
        </p:nvSpPr>
        <p:spPr>
          <a:xfrm>
            <a:off x="1248720" y="4144106"/>
            <a:ext cx="4847280" cy="457498"/>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en-US" altLang="zh-CN" sz="1800" b="1" i="0" u="none" strike="noStrike" kern="1200" cap="none" spc="0" normalizeH="0" baseline="0" noProof="0">
                <a:ln>
                  <a:noFill/>
                </a:ln>
                <a:solidFill>
                  <a:prstClr val="black">
                    <a:lumMod val="75000"/>
                    <a:lumOff val="25000"/>
                  </a:prstClr>
                </a:solidFill>
                <a:effectLst/>
                <a:uLnTx/>
                <a:uFillTx/>
                <a:latin typeface="+mn-ea"/>
                <a:cs typeface="+mn-cs"/>
              </a:rPr>
              <a:t>2</a:t>
            </a:r>
            <a:r>
              <a:rPr kumimoji="0" lang="zh-CN" altLang="en-US" sz="1800" b="1" i="0" u="none" strike="noStrike" kern="1200" cap="none" spc="0" normalizeH="0" baseline="0" noProof="0">
                <a:ln>
                  <a:noFill/>
                </a:ln>
                <a:solidFill>
                  <a:prstClr val="black">
                    <a:lumMod val="75000"/>
                    <a:lumOff val="25000"/>
                  </a:prstClr>
                </a:solidFill>
                <a:effectLst/>
                <a:uLnTx/>
                <a:uFillTx/>
                <a:latin typeface="+mn-ea"/>
                <a:cs typeface="+mn-cs"/>
              </a:rPr>
              <a:t>）查验机动车行驶证</a:t>
            </a:r>
          </a:p>
        </p:txBody>
      </p:sp>
    </p:spTree>
    <p:extLst>
      <p:ext uri="{BB962C8B-B14F-4D97-AF65-F5344CB8AC3E}">
        <p14:creationId xmlns:p14="http://schemas.microsoft.com/office/powerpoint/2010/main" val="1618666768"/>
      </p:ext>
    </p:extLst>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974526" y="321818"/>
            <a:ext cx="4387740" cy="523220"/>
          </a:xfrm>
          <a:prstGeom prst="rect">
            <a:avLst/>
          </a:prstGeom>
          <a:noFill/>
        </p:spPr>
        <p:txBody>
          <a:bodyPr wrap="none" rtlCol="0">
            <a:spAutoFit/>
          </a:bodyPr>
          <a:lstStyle/>
          <a:p>
            <a:r>
              <a:rPr lang="zh-CN" altLang="en-US" sz="2800">
                <a:solidFill>
                  <a:srgbClr val="044491"/>
                </a:solidFill>
                <a:latin typeface="+mj-ea"/>
                <a:ea typeface="+mj-ea"/>
              </a:rPr>
              <a:t>单元 </a:t>
            </a:r>
            <a:r>
              <a:rPr lang="en-US" altLang="zh-CN" sz="2800">
                <a:solidFill>
                  <a:srgbClr val="044491"/>
                </a:solidFill>
                <a:latin typeface="+mj-ea"/>
                <a:ea typeface="+mj-ea"/>
              </a:rPr>
              <a:t>2.1</a:t>
            </a:r>
            <a:r>
              <a:rPr lang="zh-CN" altLang="en-US" sz="2800">
                <a:solidFill>
                  <a:srgbClr val="044491"/>
                </a:solidFill>
                <a:latin typeface="+mj-ea"/>
                <a:ea typeface="+mj-ea"/>
              </a:rPr>
              <a:t>　二手车手续检查</a:t>
            </a:r>
            <a:endParaRPr lang="zh-CN" altLang="en-US" sz="2800" dirty="0">
              <a:solidFill>
                <a:srgbClr val="044491"/>
              </a:solidFill>
              <a:latin typeface="+mj-ea"/>
              <a:ea typeface="+mj-ea"/>
            </a:endParaRPr>
          </a:p>
        </p:txBody>
      </p:sp>
      <p:sp>
        <p:nvSpPr>
          <p:cNvPr id="23" name="文本框 22">
            <a:extLst>
              <a:ext uri="{FF2B5EF4-FFF2-40B4-BE49-F238E27FC236}">
                <a16:creationId xmlns:a16="http://schemas.microsoft.com/office/drawing/2014/main" id="{73530791-125D-4000-A309-7816135725E5}"/>
              </a:ext>
            </a:extLst>
          </p:cNvPr>
          <p:cNvSpPr txBox="1"/>
          <p:nvPr/>
        </p:nvSpPr>
        <p:spPr>
          <a:xfrm>
            <a:off x="1248719" y="1720301"/>
            <a:ext cx="9724081" cy="4398448"/>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二手车评估人员应详细检查</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机动车登记证书</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每个项目的内容及其变更情况。</a:t>
            </a:r>
          </a:p>
          <a:p>
            <a:pPr marR="0" lvl="0" indent="36195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1</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）核对机动车所有人是否曾为出租公司或租赁公司。</a:t>
            </a:r>
          </a:p>
          <a:p>
            <a:pPr marR="0" lvl="0" indent="36195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2</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）核对登记日期和出厂日期是否时间跨度很大。</a:t>
            </a:r>
          </a:p>
          <a:p>
            <a:pPr marR="0" lvl="0" indent="36195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3</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）核对进口车是海关进口或海关罚没。</a:t>
            </a:r>
          </a:p>
          <a:p>
            <a:pPr marR="0" lvl="0" indent="36195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4</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）核对使用性质是非营运、营运、租赁或营转非。</a:t>
            </a:r>
          </a:p>
          <a:p>
            <a:pPr marR="0" lvl="0" indent="36195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5</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）核对登记栏内是否注明该车已做抵押。</a:t>
            </a:r>
          </a:p>
          <a:p>
            <a:pPr marR="0" lvl="0" indent="36195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6</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）对于货运车辆核对长、宽、高、轮距、轴距、轮距、轮胎的规格是否一致。</a:t>
            </a:r>
          </a:p>
          <a:p>
            <a:pPr marR="0" lvl="0" indent="36195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7</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）核对钢板弹簧片数是否一致或存在加厚的现象。</a:t>
            </a:r>
          </a:p>
          <a:p>
            <a:pPr marR="0" lvl="0" indent="36195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8</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）核对现机动车登记证书持有人与受委托人是否一致。</a:t>
            </a:r>
            <a:endParaRPr kumimoji="0" lang="zh-CN" altLang="en-US" sz="1800" i="0" u="none" strike="noStrike" kern="1200" cap="none" spc="0" normalizeH="0" baseline="0" noProof="0">
              <a:ln>
                <a:noFill/>
              </a:ln>
              <a:solidFill>
                <a:prstClr val="black">
                  <a:lumMod val="75000"/>
                  <a:lumOff val="25000"/>
                </a:prstClr>
              </a:solidFill>
              <a:effectLst/>
              <a:uLnTx/>
              <a:uFillTx/>
              <a:latin typeface="+mn-ea"/>
              <a:cs typeface="+mn-cs"/>
            </a:endParaRPr>
          </a:p>
        </p:txBody>
      </p:sp>
      <p:sp>
        <p:nvSpPr>
          <p:cNvPr id="8" name="文本框 7">
            <a:extLst>
              <a:ext uri="{FF2B5EF4-FFF2-40B4-BE49-F238E27FC236}">
                <a16:creationId xmlns:a16="http://schemas.microsoft.com/office/drawing/2014/main" id="{EFC325DA-B1CF-4CBF-9473-30963D0E83E7}"/>
              </a:ext>
            </a:extLst>
          </p:cNvPr>
          <p:cNvSpPr txBox="1"/>
          <p:nvPr/>
        </p:nvSpPr>
        <p:spPr>
          <a:xfrm>
            <a:off x="1248720" y="1263101"/>
            <a:ext cx="4847280" cy="457498"/>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en-US" altLang="zh-CN" sz="1800" b="1" i="0" u="none" strike="noStrike" kern="1200" cap="none" spc="0" normalizeH="0" baseline="0" noProof="0">
                <a:ln>
                  <a:noFill/>
                </a:ln>
                <a:solidFill>
                  <a:prstClr val="black">
                    <a:lumMod val="75000"/>
                    <a:lumOff val="25000"/>
                  </a:prstClr>
                </a:solidFill>
                <a:effectLst/>
                <a:uLnTx/>
                <a:uFillTx/>
                <a:latin typeface="+mn-ea"/>
                <a:cs typeface="+mn-cs"/>
              </a:rPr>
              <a:t>3</a:t>
            </a:r>
            <a:r>
              <a:rPr kumimoji="0" lang="zh-CN" altLang="en-US" sz="1800" b="1" i="0" u="none" strike="noStrike" kern="1200" cap="none" spc="0" normalizeH="0" baseline="0" noProof="0">
                <a:ln>
                  <a:noFill/>
                </a:ln>
                <a:solidFill>
                  <a:prstClr val="black">
                    <a:lumMod val="75000"/>
                    <a:lumOff val="25000"/>
                  </a:prstClr>
                </a:solidFill>
                <a:effectLst/>
                <a:uLnTx/>
                <a:uFillTx/>
                <a:latin typeface="+mn-ea"/>
                <a:cs typeface="+mn-cs"/>
              </a:rPr>
              <a:t>）查验</a:t>
            </a:r>
            <a:r>
              <a:rPr kumimoji="0" lang="en-US" altLang="zh-CN" sz="1800" b="1" i="0" u="none" strike="noStrike" kern="1200" cap="none" spc="0" normalizeH="0" baseline="0" noProof="0">
                <a:ln>
                  <a:noFill/>
                </a:ln>
                <a:solidFill>
                  <a:prstClr val="black">
                    <a:lumMod val="75000"/>
                    <a:lumOff val="25000"/>
                  </a:prstClr>
                </a:solidFill>
                <a:effectLst/>
                <a:uLnTx/>
                <a:uFillTx/>
                <a:latin typeface="+mn-ea"/>
                <a:cs typeface="+mn-cs"/>
              </a:rPr>
              <a:t>《</a:t>
            </a:r>
            <a:r>
              <a:rPr kumimoji="0" lang="zh-CN" altLang="en-US" sz="1800" b="1" i="0" u="none" strike="noStrike" kern="1200" cap="none" spc="0" normalizeH="0" baseline="0" noProof="0">
                <a:ln>
                  <a:noFill/>
                </a:ln>
                <a:solidFill>
                  <a:prstClr val="black">
                    <a:lumMod val="75000"/>
                    <a:lumOff val="25000"/>
                  </a:prstClr>
                </a:solidFill>
                <a:effectLst/>
                <a:uLnTx/>
                <a:uFillTx/>
                <a:latin typeface="+mn-ea"/>
                <a:cs typeface="+mn-cs"/>
              </a:rPr>
              <a:t>机动车登记证书</a:t>
            </a:r>
            <a:r>
              <a:rPr kumimoji="0" lang="en-US" altLang="zh-CN" sz="1800" b="1" i="0" u="none" strike="noStrike" kern="1200" cap="none" spc="0" normalizeH="0" baseline="0" noProof="0">
                <a:ln>
                  <a:noFill/>
                </a:ln>
                <a:solidFill>
                  <a:prstClr val="black">
                    <a:lumMod val="75000"/>
                    <a:lumOff val="25000"/>
                  </a:prstClr>
                </a:solidFill>
                <a:effectLst/>
                <a:uLnTx/>
                <a:uFillTx/>
                <a:latin typeface="+mn-ea"/>
                <a:cs typeface="+mn-cs"/>
              </a:rPr>
              <a:t>》</a:t>
            </a:r>
            <a:endParaRPr kumimoji="0" lang="zh-CN" altLang="en-US" sz="1800" b="1" i="0" u="none" strike="noStrike" kern="1200" cap="none" spc="0" normalizeH="0" baseline="0" noProof="0">
              <a:ln>
                <a:noFill/>
              </a:ln>
              <a:solidFill>
                <a:prstClr val="black">
                  <a:lumMod val="75000"/>
                  <a:lumOff val="25000"/>
                </a:prstClr>
              </a:solidFill>
              <a:effectLst/>
              <a:uLnTx/>
              <a:uFillTx/>
              <a:latin typeface="+mn-ea"/>
              <a:cs typeface="+mn-cs"/>
            </a:endParaRPr>
          </a:p>
        </p:txBody>
      </p:sp>
    </p:spTree>
    <p:extLst>
      <p:ext uri="{BB962C8B-B14F-4D97-AF65-F5344CB8AC3E}">
        <p14:creationId xmlns:p14="http://schemas.microsoft.com/office/powerpoint/2010/main" val="901440193"/>
      </p:ext>
    </p:extLst>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974526" y="321818"/>
            <a:ext cx="4387740" cy="523220"/>
          </a:xfrm>
          <a:prstGeom prst="rect">
            <a:avLst/>
          </a:prstGeom>
          <a:noFill/>
        </p:spPr>
        <p:txBody>
          <a:bodyPr wrap="none" rtlCol="0">
            <a:spAutoFit/>
          </a:bodyPr>
          <a:lstStyle/>
          <a:p>
            <a:r>
              <a:rPr lang="zh-CN" altLang="en-US" sz="2800">
                <a:solidFill>
                  <a:srgbClr val="044491"/>
                </a:solidFill>
                <a:latin typeface="+mj-ea"/>
                <a:ea typeface="+mj-ea"/>
              </a:rPr>
              <a:t>单元 </a:t>
            </a:r>
            <a:r>
              <a:rPr lang="en-US" altLang="zh-CN" sz="2800">
                <a:solidFill>
                  <a:srgbClr val="044491"/>
                </a:solidFill>
                <a:latin typeface="+mj-ea"/>
                <a:ea typeface="+mj-ea"/>
              </a:rPr>
              <a:t>2.1</a:t>
            </a:r>
            <a:r>
              <a:rPr lang="zh-CN" altLang="en-US" sz="2800">
                <a:solidFill>
                  <a:srgbClr val="044491"/>
                </a:solidFill>
                <a:latin typeface="+mj-ea"/>
                <a:ea typeface="+mj-ea"/>
              </a:rPr>
              <a:t>　二手车手续检查</a:t>
            </a:r>
            <a:endParaRPr lang="zh-CN" altLang="en-US" sz="2800" dirty="0">
              <a:solidFill>
                <a:srgbClr val="044491"/>
              </a:solidFill>
              <a:latin typeface="+mj-ea"/>
              <a:ea typeface="+mj-ea"/>
            </a:endParaRPr>
          </a:p>
        </p:txBody>
      </p:sp>
      <p:sp>
        <p:nvSpPr>
          <p:cNvPr id="23" name="文本框 22">
            <a:extLst>
              <a:ext uri="{FF2B5EF4-FFF2-40B4-BE49-F238E27FC236}">
                <a16:creationId xmlns:a16="http://schemas.microsoft.com/office/drawing/2014/main" id="{73530791-125D-4000-A309-7816135725E5}"/>
              </a:ext>
            </a:extLst>
          </p:cNvPr>
          <p:cNvSpPr txBox="1"/>
          <p:nvPr/>
        </p:nvSpPr>
        <p:spPr>
          <a:xfrm>
            <a:off x="1248719" y="2272751"/>
            <a:ext cx="9724081" cy="3028842"/>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1</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机动车号牌的检查检验号牌的固封是否完好，有无撬过的痕迹，是否在封帽上打有标志，如北京的应有“京”、江苏的应有“苏”、上海的应有“沪”等。检验号牌有无凹凸不平或折处多少，若牌号凹凸不平或折处多，说明该车常有事故造成。字体应清楚有立体质感，无补洞等。号牌字体上的荧光漆应清洁、平整、光滑。号牌字体大小一致、间隙匀称。</a:t>
            </a:r>
            <a:endPar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endParaRP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i="0" u="none" strike="noStrike" kern="1200" cap="none" spc="0" normalizeH="0" baseline="0" noProof="0">
                <a:ln>
                  <a:noFill/>
                </a:ln>
                <a:solidFill>
                  <a:prstClr val="black">
                    <a:lumMod val="75000"/>
                    <a:lumOff val="25000"/>
                  </a:prstClr>
                </a:solidFill>
                <a:effectLst/>
                <a:uLnTx/>
                <a:uFillTx/>
                <a:latin typeface="+mn-ea"/>
                <a:cs typeface="+mn-cs"/>
              </a:rPr>
              <a:t>2</a:t>
            </a:r>
            <a:r>
              <a:rPr kumimoji="0" lang="zh-CN" altLang="en-US" sz="1800" i="0" u="none" strike="noStrike" kern="1200" cap="none" spc="0" normalizeH="0" baseline="0" noProof="0">
                <a:ln>
                  <a:noFill/>
                </a:ln>
                <a:solidFill>
                  <a:prstClr val="black">
                    <a:lumMod val="75000"/>
                    <a:lumOff val="25000"/>
                  </a:prstClr>
                </a:solidFill>
                <a:effectLst/>
                <a:uLnTx/>
                <a:uFillTx/>
                <a:latin typeface="+mn-ea"/>
                <a:cs typeface="+mn-cs"/>
              </a:rPr>
              <a:t>）机动车号牌的识伪非法者常以非法加工等手段伪造机动车号牌。号牌在安装方面设有固封装置，并规定该装置将由发牌机关统一负责装、换，任何单位和个人都无权拆卸。对于号牌的固封有被破坏痕迹的车辆，二手车评估人员要引起必要的重视，查明原因，确认号牌真伪。</a:t>
            </a:r>
          </a:p>
        </p:txBody>
      </p:sp>
      <p:sp>
        <p:nvSpPr>
          <p:cNvPr id="8" name="文本框 7">
            <a:extLst>
              <a:ext uri="{FF2B5EF4-FFF2-40B4-BE49-F238E27FC236}">
                <a16:creationId xmlns:a16="http://schemas.microsoft.com/office/drawing/2014/main" id="{EFC325DA-B1CF-4CBF-9473-30963D0E83E7}"/>
              </a:ext>
            </a:extLst>
          </p:cNvPr>
          <p:cNvSpPr txBox="1"/>
          <p:nvPr/>
        </p:nvSpPr>
        <p:spPr>
          <a:xfrm>
            <a:off x="1248720" y="1815551"/>
            <a:ext cx="4847280" cy="457498"/>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en-US" altLang="zh-CN" sz="1800" b="1" i="0" u="none" strike="noStrike" kern="1200" cap="none" spc="0" normalizeH="0" baseline="0" noProof="0">
                <a:ln>
                  <a:noFill/>
                </a:ln>
                <a:solidFill>
                  <a:prstClr val="black">
                    <a:lumMod val="75000"/>
                    <a:lumOff val="25000"/>
                  </a:prstClr>
                </a:solidFill>
                <a:effectLst/>
                <a:uLnTx/>
                <a:uFillTx/>
                <a:latin typeface="+mn-ea"/>
                <a:cs typeface="+mn-cs"/>
              </a:rPr>
              <a:t>4</a:t>
            </a:r>
            <a:r>
              <a:rPr kumimoji="0" lang="zh-CN" altLang="en-US" sz="1800" b="1" i="0" u="none" strike="noStrike" kern="1200" cap="none" spc="0" normalizeH="0" baseline="0" noProof="0">
                <a:ln>
                  <a:noFill/>
                </a:ln>
                <a:solidFill>
                  <a:prstClr val="black">
                    <a:lumMod val="75000"/>
                    <a:lumOff val="25000"/>
                  </a:prstClr>
                </a:solidFill>
                <a:effectLst/>
                <a:uLnTx/>
                <a:uFillTx/>
                <a:latin typeface="+mn-ea"/>
                <a:cs typeface="+mn-cs"/>
              </a:rPr>
              <a:t>）查验机动车号牌</a:t>
            </a:r>
          </a:p>
        </p:txBody>
      </p:sp>
    </p:spTree>
    <p:extLst>
      <p:ext uri="{BB962C8B-B14F-4D97-AF65-F5344CB8AC3E}">
        <p14:creationId xmlns:p14="http://schemas.microsoft.com/office/powerpoint/2010/main" val="3409304618"/>
      </p:ext>
    </p:extLst>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974526" y="321818"/>
            <a:ext cx="4387740" cy="523220"/>
          </a:xfrm>
          <a:prstGeom prst="rect">
            <a:avLst/>
          </a:prstGeom>
          <a:noFill/>
        </p:spPr>
        <p:txBody>
          <a:bodyPr wrap="none" rtlCol="0">
            <a:spAutoFit/>
          </a:bodyPr>
          <a:lstStyle/>
          <a:p>
            <a:r>
              <a:rPr lang="zh-CN" altLang="en-US" sz="2800">
                <a:solidFill>
                  <a:srgbClr val="044491"/>
                </a:solidFill>
                <a:latin typeface="+mj-ea"/>
                <a:ea typeface="+mj-ea"/>
              </a:rPr>
              <a:t>单元 </a:t>
            </a:r>
            <a:r>
              <a:rPr lang="en-US" altLang="zh-CN" sz="2800">
                <a:solidFill>
                  <a:srgbClr val="044491"/>
                </a:solidFill>
                <a:latin typeface="+mj-ea"/>
                <a:ea typeface="+mj-ea"/>
              </a:rPr>
              <a:t>2.1</a:t>
            </a:r>
            <a:r>
              <a:rPr lang="zh-CN" altLang="en-US" sz="2800">
                <a:solidFill>
                  <a:srgbClr val="044491"/>
                </a:solidFill>
                <a:latin typeface="+mj-ea"/>
                <a:ea typeface="+mj-ea"/>
              </a:rPr>
              <a:t>　二手车手续检查</a:t>
            </a:r>
            <a:endParaRPr lang="zh-CN" altLang="en-US" sz="2800" dirty="0">
              <a:solidFill>
                <a:srgbClr val="044491"/>
              </a:solidFill>
              <a:latin typeface="+mj-ea"/>
              <a:ea typeface="+mj-ea"/>
            </a:endParaRPr>
          </a:p>
        </p:txBody>
      </p:sp>
      <p:sp>
        <p:nvSpPr>
          <p:cNvPr id="23" name="文本框 22">
            <a:extLst>
              <a:ext uri="{FF2B5EF4-FFF2-40B4-BE49-F238E27FC236}">
                <a16:creationId xmlns:a16="http://schemas.microsoft.com/office/drawing/2014/main" id="{73530791-125D-4000-A309-7816135725E5}"/>
              </a:ext>
            </a:extLst>
          </p:cNvPr>
          <p:cNvSpPr txBox="1"/>
          <p:nvPr/>
        </p:nvSpPr>
        <p:spPr>
          <a:xfrm>
            <a:off x="1248719" y="2006051"/>
            <a:ext cx="9724081" cy="3598229"/>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道路运输证由交通部门制作，分为正本和副本。</a:t>
            </a:r>
            <a:endPar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endParaRP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i="0" u="none" strike="noStrike" kern="1200" cap="none" spc="0" normalizeH="0" baseline="0" noProof="0">
                <a:ln>
                  <a:noFill/>
                </a:ln>
                <a:solidFill>
                  <a:prstClr val="black">
                    <a:lumMod val="75000"/>
                    <a:lumOff val="25000"/>
                  </a:prstClr>
                </a:solidFill>
                <a:effectLst/>
                <a:uLnTx/>
                <a:uFillTx/>
                <a:latin typeface="+mn-ea"/>
                <a:cs typeface="+mn-cs"/>
              </a:rPr>
              <a:t>正本第一行左上方为运政号，第二行为业户名称，第三行为地址，第四行为车辆行驶证号，第五行为经营许可证号，第六行为车辆类型，第七行为吨（座）位，第八行为经营范围，第九行为经济类型，第十行为企业经营资质等级，第十一行为备注，第十二行为核发机关和日期，第十三行为审验有效期。</a:t>
            </a: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i="0" u="none" strike="noStrike" kern="1200" cap="none" spc="0" normalizeH="0" baseline="0" noProof="0">
                <a:ln>
                  <a:noFill/>
                </a:ln>
                <a:solidFill>
                  <a:prstClr val="black">
                    <a:lumMod val="75000"/>
                    <a:lumOff val="25000"/>
                  </a:prstClr>
                </a:solidFill>
                <a:effectLst/>
                <a:uLnTx/>
                <a:uFillTx/>
                <a:latin typeface="+mn-ea"/>
                <a:cs typeface="+mn-cs"/>
              </a:rPr>
              <a:t>副本作为查扣及待理记载依据之用，与道路运输证同时生效的还有公路运输管理费缴讫证。道路运输证上的暗花数字和注明的项目应一一核对，并验证道路运输管理证件专用章，以上字体应清楚，规费交纳的类型应与车辆核载重量（货车）或人数（轿车）一致。</a:t>
            </a:r>
          </a:p>
        </p:txBody>
      </p:sp>
      <p:sp>
        <p:nvSpPr>
          <p:cNvPr id="8" name="文本框 7">
            <a:extLst>
              <a:ext uri="{FF2B5EF4-FFF2-40B4-BE49-F238E27FC236}">
                <a16:creationId xmlns:a16="http://schemas.microsoft.com/office/drawing/2014/main" id="{EFC325DA-B1CF-4CBF-9473-30963D0E83E7}"/>
              </a:ext>
            </a:extLst>
          </p:cNvPr>
          <p:cNvSpPr txBox="1"/>
          <p:nvPr/>
        </p:nvSpPr>
        <p:spPr>
          <a:xfrm>
            <a:off x="1248720" y="1548851"/>
            <a:ext cx="4847280" cy="457498"/>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en-US" altLang="zh-CN" sz="1800" b="1" i="0" u="none" strike="noStrike" kern="1200" cap="none" spc="0" normalizeH="0" baseline="0" noProof="0">
                <a:ln>
                  <a:noFill/>
                </a:ln>
                <a:solidFill>
                  <a:prstClr val="black">
                    <a:lumMod val="75000"/>
                    <a:lumOff val="25000"/>
                  </a:prstClr>
                </a:solidFill>
                <a:effectLst/>
                <a:uLnTx/>
                <a:uFillTx/>
                <a:latin typeface="+mn-ea"/>
                <a:cs typeface="+mn-cs"/>
              </a:rPr>
              <a:t>5</a:t>
            </a:r>
            <a:r>
              <a:rPr kumimoji="0" lang="zh-CN" altLang="en-US" sz="1800" b="1" i="0" u="none" strike="noStrike" kern="1200" cap="none" spc="0" normalizeH="0" baseline="0" noProof="0">
                <a:ln>
                  <a:noFill/>
                </a:ln>
                <a:solidFill>
                  <a:prstClr val="black">
                    <a:lumMod val="75000"/>
                    <a:lumOff val="25000"/>
                  </a:prstClr>
                </a:solidFill>
                <a:effectLst/>
                <a:uLnTx/>
                <a:uFillTx/>
                <a:latin typeface="+mn-ea"/>
                <a:cs typeface="+mn-cs"/>
              </a:rPr>
              <a:t>）查验道路运输证</a:t>
            </a:r>
          </a:p>
        </p:txBody>
      </p:sp>
    </p:spTree>
    <p:extLst>
      <p:ext uri="{BB962C8B-B14F-4D97-AF65-F5344CB8AC3E}">
        <p14:creationId xmlns:p14="http://schemas.microsoft.com/office/powerpoint/2010/main" val="1216941269"/>
      </p:ext>
    </p:extLst>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Freeform 6">
            <a:extLst>
              <a:ext uri="{FF2B5EF4-FFF2-40B4-BE49-F238E27FC236}">
                <a16:creationId xmlns:a16="http://schemas.microsoft.com/office/drawing/2014/main" id="{D6BC97C7-6281-4627-83BA-7E3C28D9908C}"/>
              </a:ext>
            </a:extLst>
          </p:cNvPr>
          <p:cNvSpPr>
            <a:spLocks/>
          </p:cNvSpPr>
          <p:nvPr/>
        </p:nvSpPr>
        <p:spPr bwMode="auto">
          <a:xfrm>
            <a:off x="0" y="188"/>
            <a:ext cx="7653036" cy="4358589"/>
          </a:xfrm>
          <a:custGeom>
            <a:avLst/>
            <a:gdLst>
              <a:gd name="T0" fmla="*/ 2665 w 2665"/>
              <a:gd name="T1" fmla="*/ 0 h 1127"/>
              <a:gd name="T2" fmla="*/ 0 w 2665"/>
              <a:gd name="T3" fmla="*/ 0 h 1127"/>
              <a:gd name="T4" fmla="*/ 652 w 2665"/>
              <a:gd name="T5" fmla="*/ 1127 h 1127"/>
              <a:gd name="T6" fmla="*/ 2665 w 2665"/>
              <a:gd name="T7" fmla="*/ 0 h 1127"/>
              <a:gd name="connsiteX0" fmla="*/ 10000 w 10000"/>
              <a:gd name="connsiteY0" fmla="*/ 0 h 13164"/>
              <a:gd name="connsiteX1" fmla="*/ 0 w 10000"/>
              <a:gd name="connsiteY1" fmla="*/ 0 h 13164"/>
              <a:gd name="connsiteX2" fmla="*/ 16 w 10000"/>
              <a:gd name="connsiteY2" fmla="*/ 13164 h 13164"/>
              <a:gd name="connsiteX3" fmla="*/ 10000 w 10000"/>
              <a:gd name="connsiteY3" fmla="*/ 0 h 13164"/>
            </a:gdLst>
            <a:ahLst/>
            <a:cxnLst>
              <a:cxn ang="0">
                <a:pos x="connsiteX0" y="connsiteY0"/>
              </a:cxn>
              <a:cxn ang="0">
                <a:pos x="connsiteX1" y="connsiteY1"/>
              </a:cxn>
              <a:cxn ang="0">
                <a:pos x="connsiteX2" y="connsiteY2"/>
              </a:cxn>
              <a:cxn ang="0">
                <a:pos x="connsiteX3" y="connsiteY3"/>
              </a:cxn>
            </a:cxnLst>
            <a:rect l="l" t="t" r="r" b="b"/>
            <a:pathLst>
              <a:path w="10000" h="13164">
                <a:moveTo>
                  <a:pt x="10000" y="0"/>
                </a:moveTo>
                <a:lnTo>
                  <a:pt x="0" y="0"/>
                </a:lnTo>
                <a:cubicBezTo>
                  <a:pt x="5" y="4388"/>
                  <a:pt x="11" y="8776"/>
                  <a:pt x="16" y="13164"/>
                </a:cubicBezTo>
                <a:lnTo>
                  <a:pt x="10000" y="0"/>
                </a:lnTo>
                <a:close/>
              </a:path>
            </a:pathLst>
          </a:custGeom>
          <a:gradFill flip="none" rotWithShape="1">
            <a:gsLst>
              <a:gs pos="0">
                <a:srgbClr val="003473">
                  <a:lumMod val="60000"/>
                  <a:lumOff val="40000"/>
                </a:srgbClr>
              </a:gs>
              <a:gs pos="77000">
                <a:srgbClr val="003473"/>
              </a:gs>
            </a:gsLst>
            <a:path path="circle">
              <a:fillToRect l="100000" b="100000"/>
            </a:path>
            <a:tileRect t="-100000" r="-100000"/>
          </a:gradFill>
          <a:ln>
            <a:noFill/>
          </a:ln>
          <a:effectLst>
            <a:outerShdw blurRad="63500" algn="ctr" rotWithShape="0">
              <a:prstClr val="black">
                <a:alpha val="40000"/>
              </a:prstClr>
            </a:outerShdw>
          </a:effectLst>
        </p:spPr>
        <p:txBody>
          <a:bodyPr vert="horz" wrap="square" lIns="91440" tIns="45720" rIns="91440" bIns="45720" numCol="1" anchor="ctr" anchorCtr="0" compatLnSpc="1">
            <a:prstTxWarp prst="textNoShape">
              <a:avLst/>
            </a:prstTxWarp>
          </a:bodyPr>
          <a:lstStyle/>
          <a:p>
            <a:pPr algn="ctr"/>
            <a:endParaRPr lang="zh-CN" altLang="en-US" sz="4800">
              <a:solidFill>
                <a:prstClr val="white"/>
              </a:solidFill>
              <a:latin typeface="迷你简菱心" panose="02010609000101010101" pitchFamily="49" charset="-122"/>
              <a:ea typeface="迷你简菱心" panose="02010609000101010101" pitchFamily="49" charset="-122"/>
            </a:endParaRPr>
          </a:p>
        </p:txBody>
      </p:sp>
      <p:sp>
        <p:nvSpPr>
          <p:cNvPr id="13" name="任意多边形 2">
            <a:extLst>
              <a:ext uri="{FF2B5EF4-FFF2-40B4-BE49-F238E27FC236}">
                <a16:creationId xmlns:a16="http://schemas.microsoft.com/office/drawing/2014/main" id="{5A21793E-C677-4685-BC31-B2C674B373FC}"/>
              </a:ext>
            </a:extLst>
          </p:cNvPr>
          <p:cNvSpPr>
            <a:spLocks/>
          </p:cNvSpPr>
          <p:nvPr/>
        </p:nvSpPr>
        <p:spPr bwMode="auto">
          <a:xfrm>
            <a:off x="0" y="188"/>
            <a:ext cx="5976726" cy="6857624"/>
          </a:xfrm>
          <a:custGeom>
            <a:avLst/>
            <a:gdLst>
              <a:gd name="connsiteX0" fmla="*/ 0 w 6303578"/>
              <a:gd name="connsiteY0" fmla="*/ 5940123 h 7232650"/>
              <a:gd name="connsiteX1" fmla="*/ 707864 w 6303578"/>
              <a:gd name="connsiteY1" fmla="*/ 7232650 h 7232650"/>
              <a:gd name="connsiteX2" fmla="*/ 0 w 6303578"/>
              <a:gd name="connsiteY2" fmla="*/ 7232650 h 7232650"/>
              <a:gd name="connsiteX3" fmla="*/ 0 w 6303578"/>
              <a:gd name="connsiteY3" fmla="*/ 0 h 7232650"/>
              <a:gd name="connsiteX4" fmla="*/ 2087752 w 6303578"/>
              <a:gd name="connsiteY4" fmla="*/ 0 h 7232650"/>
              <a:gd name="connsiteX5" fmla="*/ 6303578 w 6303578"/>
              <a:gd name="connsiteY5" fmla="*/ 7232650 h 7232650"/>
              <a:gd name="connsiteX6" fmla="*/ 707865 w 6303578"/>
              <a:gd name="connsiteY6" fmla="*/ 7232650 h 7232650"/>
              <a:gd name="connsiteX7" fmla="*/ 0 w 6303578"/>
              <a:gd name="connsiteY7" fmla="*/ 5940123 h 72326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303578" h="7232650">
                <a:moveTo>
                  <a:pt x="0" y="5940123"/>
                </a:moveTo>
                <a:lnTo>
                  <a:pt x="707864" y="7232650"/>
                </a:lnTo>
                <a:lnTo>
                  <a:pt x="0" y="7232650"/>
                </a:lnTo>
                <a:close/>
                <a:moveTo>
                  <a:pt x="0" y="0"/>
                </a:moveTo>
                <a:lnTo>
                  <a:pt x="2087752" y="0"/>
                </a:lnTo>
                <a:lnTo>
                  <a:pt x="6303578" y="7232650"/>
                </a:lnTo>
                <a:lnTo>
                  <a:pt x="707865" y="7232650"/>
                </a:lnTo>
                <a:lnTo>
                  <a:pt x="0" y="5940123"/>
                </a:lnTo>
                <a:close/>
              </a:path>
            </a:pathLst>
          </a:custGeom>
          <a:blipFill dpi="0" rotWithShape="1">
            <a:blip r:embed="rId2"/>
            <a:srcRect/>
            <a:stretch>
              <a:fillRect l="-126889" t="-4876" r="-3817" b="-8236"/>
            </a:stretch>
          </a:blipFill>
          <a:ln>
            <a:noFill/>
          </a:ln>
          <a:effectLst>
            <a:outerShdw blurRad="63500" algn="ctr" rotWithShape="0">
              <a:prstClr val="black">
                <a:alpha val="40000"/>
              </a:prstClr>
            </a:outerShdw>
          </a:effectLst>
        </p:spPr>
        <p:txBody>
          <a:bodyPr vert="horz" wrap="square" lIns="91440" tIns="45720" rIns="91440" bIns="45720" numCol="1" anchor="ctr" anchorCtr="0" compatLnSpc="1">
            <a:prstTxWarp prst="textNoShape">
              <a:avLst/>
            </a:prstTxWarp>
          </a:bodyPr>
          <a:lstStyle/>
          <a:p>
            <a:pPr algn="ctr"/>
            <a:endParaRPr lang="zh-CN" altLang="en-US" sz="4800">
              <a:solidFill>
                <a:prstClr val="white"/>
              </a:solidFill>
              <a:latin typeface="迷你简菱心" panose="02010609000101010101" pitchFamily="49" charset="-122"/>
              <a:ea typeface="迷你简菱心" panose="02010609000101010101" pitchFamily="49" charset="-122"/>
            </a:endParaRPr>
          </a:p>
        </p:txBody>
      </p:sp>
      <p:sp>
        <p:nvSpPr>
          <p:cNvPr id="14" name="文本框 13">
            <a:extLst>
              <a:ext uri="{FF2B5EF4-FFF2-40B4-BE49-F238E27FC236}">
                <a16:creationId xmlns:a16="http://schemas.microsoft.com/office/drawing/2014/main" id="{97572AEB-66B1-45DE-AD83-9ACB6121D303}"/>
              </a:ext>
            </a:extLst>
          </p:cNvPr>
          <p:cNvSpPr txBox="1"/>
          <p:nvPr/>
        </p:nvSpPr>
        <p:spPr>
          <a:xfrm>
            <a:off x="5035062" y="3032517"/>
            <a:ext cx="6190145" cy="830997"/>
          </a:xfrm>
          <a:prstGeom prst="rect">
            <a:avLst/>
          </a:prstGeom>
          <a:noFill/>
        </p:spPr>
        <p:txBody>
          <a:bodyPr wrap="square" rtlCol="0">
            <a:spAutoFit/>
          </a:bodyPr>
          <a:lstStyle/>
          <a:p>
            <a:pPr algn="r"/>
            <a:r>
              <a:rPr lang="zh-CN" altLang="en-US" sz="4800" b="1">
                <a:solidFill>
                  <a:srgbClr val="044491"/>
                </a:solidFill>
                <a:latin typeface="+mj-ea"/>
                <a:ea typeface="+mj-ea"/>
              </a:rPr>
              <a:t>二手车手续检查</a:t>
            </a:r>
            <a:endParaRPr lang="zh-CN" altLang="en-US" sz="4800" b="1" dirty="0">
              <a:solidFill>
                <a:srgbClr val="044491"/>
              </a:solidFill>
              <a:latin typeface="+mj-ea"/>
              <a:ea typeface="+mj-ea"/>
            </a:endParaRPr>
          </a:p>
        </p:txBody>
      </p:sp>
      <p:sp>
        <p:nvSpPr>
          <p:cNvPr id="6" name="文本框 5">
            <a:extLst>
              <a:ext uri="{FF2B5EF4-FFF2-40B4-BE49-F238E27FC236}">
                <a16:creationId xmlns:a16="http://schemas.microsoft.com/office/drawing/2014/main" id="{AC35781B-4921-4EC0-A820-26835FF9C2FD}"/>
              </a:ext>
            </a:extLst>
          </p:cNvPr>
          <p:cNvSpPr txBox="1"/>
          <p:nvPr/>
        </p:nvSpPr>
        <p:spPr>
          <a:xfrm>
            <a:off x="7860323" y="1758946"/>
            <a:ext cx="3364884" cy="830997"/>
          </a:xfrm>
          <a:prstGeom prst="rect">
            <a:avLst/>
          </a:prstGeom>
          <a:noFill/>
        </p:spPr>
        <p:txBody>
          <a:bodyPr wrap="square" rtlCol="0">
            <a:spAutoFit/>
          </a:bodyPr>
          <a:lstStyle/>
          <a:p>
            <a:pPr algn="r"/>
            <a:r>
              <a:rPr lang="zh-CN" altLang="en-US" sz="4800" b="1">
                <a:solidFill>
                  <a:srgbClr val="044491"/>
                </a:solidFill>
                <a:latin typeface="+mj-ea"/>
                <a:ea typeface="+mj-ea"/>
              </a:rPr>
              <a:t>单元 </a:t>
            </a:r>
            <a:r>
              <a:rPr lang="en-US" altLang="zh-CN" sz="4800" b="1">
                <a:solidFill>
                  <a:srgbClr val="044491"/>
                </a:solidFill>
                <a:latin typeface="+mj-ea"/>
                <a:ea typeface="+mj-ea"/>
              </a:rPr>
              <a:t>2.1</a:t>
            </a:r>
            <a:endParaRPr lang="zh-CN" altLang="en-US" sz="4800" b="1" dirty="0">
              <a:solidFill>
                <a:srgbClr val="044491"/>
              </a:solidFill>
              <a:latin typeface="+mj-ea"/>
              <a:ea typeface="+mj-ea"/>
            </a:endParaRPr>
          </a:p>
        </p:txBody>
      </p:sp>
      <p:cxnSp>
        <p:nvCxnSpPr>
          <p:cNvPr id="7" name="直接连接符 6">
            <a:extLst>
              <a:ext uri="{FF2B5EF4-FFF2-40B4-BE49-F238E27FC236}">
                <a16:creationId xmlns:a16="http://schemas.microsoft.com/office/drawing/2014/main" id="{30ABF0E4-A38C-42B5-85BE-25A52B4B7EC7}"/>
              </a:ext>
            </a:extLst>
          </p:cNvPr>
          <p:cNvCxnSpPr>
            <a:cxnSpLocks/>
          </p:cNvCxnSpPr>
          <p:nvPr/>
        </p:nvCxnSpPr>
        <p:spPr>
          <a:xfrm>
            <a:off x="9668445" y="2894544"/>
            <a:ext cx="1467171" cy="0"/>
          </a:xfrm>
          <a:prstGeom prst="line">
            <a:avLst/>
          </a:prstGeom>
          <a:ln w="19050">
            <a:solidFill>
              <a:srgbClr val="044491"/>
            </a:solidFill>
          </a:ln>
        </p:spPr>
        <p:style>
          <a:lnRef idx="1">
            <a:schemeClr val="accent1"/>
          </a:lnRef>
          <a:fillRef idx="0">
            <a:schemeClr val="accent1"/>
          </a:fillRef>
          <a:effectRef idx="0">
            <a:schemeClr val="accent1"/>
          </a:effectRef>
          <a:fontRef idx="minor">
            <a:schemeClr val="tx1"/>
          </a:fontRef>
        </p:style>
      </p:cxnSp>
      <p:sp>
        <p:nvSpPr>
          <p:cNvPr id="2" name="等腰三角形 1">
            <a:extLst>
              <a:ext uri="{FF2B5EF4-FFF2-40B4-BE49-F238E27FC236}">
                <a16:creationId xmlns:a16="http://schemas.microsoft.com/office/drawing/2014/main" id="{FFAAA1FE-57AB-43B0-8328-D1E080695D85}"/>
              </a:ext>
            </a:extLst>
          </p:cNvPr>
          <p:cNvSpPr/>
          <p:nvPr/>
        </p:nvSpPr>
        <p:spPr>
          <a:xfrm>
            <a:off x="8648700" y="5372100"/>
            <a:ext cx="3683000" cy="1569660"/>
          </a:xfrm>
          <a:prstGeom prst="triangle">
            <a:avLst/>
          </a:prstGeom>
          <a:noFill/>
          <a:ln w="19050">
            <a:solidFill>
              <a:srgbClr val="04449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100819672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974526" y="321818"/>
            <a:ext cx="4387740" cy="523220"/>
          </a:xfrm>
          <a:prstGeom prst="rect">
            <a:avLst/>
          </a:prstGeom>
          <a:noFill/>
        </p:spPr>
        <p:txBody>
          <a:bodyPr wrap="none" rtlCol="0">
            <a:spAutoFit/>
          </a:bodyPr>
          <a:lstStyle/>
          <a:p>
            <a:r>
              <a:rPr lang="zh-CN" altLang="en-US" sz="2800">
                <a:solidFill>
                  <a:srgbClr val="044491"/>
                </a:solidFill>
                <a:latin typeface="+mj-ea"/>
                <a:ea typeface="+mj-ea"/>
              </a:rPr>
              <a:t>单元 </a:t>
            </a:r>
            <a:r>
              <a:rPr lang="en-US" altLang="zh-CN" sz="2800">
                <a:solidFill>
                  <a:srgbClr val="044491"/>
                </a:solidFill>
                <a:latin typeface="+mj-ea"/>
                <a:ea typeface="+mj-ea"/>
              </a:rPr>
              <a:t>2.1</a:t>
            </a:r>
            <a:r>
              <a:rPr lang="zh-CN" altLang="en-US" sz="2800">
                <a:solidFill>
                  <a:srgbClr val="044491"/>
                </a:solidFill>
                <a:latin typeface="+mj-ea"/>
                <a:ea typeface="+mj-ea"/>
              </a:rPr>
              <a:t>　二手车手续检查</a:t>
            </a:r>
            <a:endParaRPr lang="zh-CN" altLang="en-US" sz="2800" dirty="0">
              <a:solidFill>
                <a:srgbClr val="044491"/>
              </a:solidFill>
              <a:latin typeface="+mj-ea"/>
              <a:ea typeface="+mj-ea"/>
            </a:endParaRPr>
          </a:p>
        </p:txBody>
      </p:sp>
      <p:sp>
        <p:nvSpPr>
          <p:cNvPr id="23" name="文本框 22">
            <a:extLst>
              <a:ext uri="{FF2B5EF4-FFF2-40B4-BE49-F238E27FC236}">
                <a16:creationId xmlns:a16="http://schemas.microsoft.com/office/drawing/2014/main" id="{73530791-125D-4000-A309-7816135725E5}"/>
              </a:ext>
            </a:extLst>
          </p:cNvPr>
          <p:cNvSpPr txBox="1"/>
          <p:nvPr/>
        </p:nvSpPr>
        <p:spPr>
          <a:xfrm>
            <a:off x="1248719" y="2234949"/>
            <a:ext cx="9724081" cy="1366849"/>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对于营运车辆，应查验营运证。</a:t>
            </a:r>
            <a:endPar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endParaRP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营运证是国家为了保护人民生命财产安全和规范道路运输市场秩序而产生的。营运证是一车一证，严禁套用、转借，遗失须申报补办手续。营运证分为客运营运证和货运营运证两种。</a:t>
            </a:r>
            <a:endParaRPr kumimoji="0" lang="zh-CN" altLang="en-US" sz="1800" i="0" u="none" strike="noStrike" kern="1200" cap="none" spc="0" normalizeH="0" baseline="0" noProof="0">
              <a:ln>
                <a:noFill/>
              </a:ln>
              <a:solidFill>
                <a:prstClr val="black">
                  <a:lumMod val="75000"/>
                  <a:lumOff val="25000"/>
                </a:prstClr>
              </a:solidFill>
              <a:effectLst/>
              <a:uLnTx/>
              <a:uFillTx/>
              <a:latin typeface="+mn-ea"/>
              <a:cs typeface="+mn-cs"/>
            </a:endParaRPr>
          </a:p>
        </p:txBody>
      </p:sp>
      <p:sp>
        <p:nvSpPr>
          <p:cNvPr id="8" name="文本框 7">
            <a:extLst>
              <a:ext uri="{FF2B5EF4-FFF2-40B4-BE49-F238E27FC236}">
                <a16:creationId xmlns:a16="http://schemas.microsoft.com/office/drawing/2014/main" id="{EFC325DA-B1CF-4CBF-9473-30963D0E83E7}"/>
              </a:ext>
            </a:extLst>
          </p:cNvPr>
          <p:cNvSpPr txBox="1"/>
          <p:nvPr/>
        </p:nvSpPr>
        <p:spPr>
          <a:xfrm>
            <a:off x="1248720" y="1777451"/>
            <a:ext cx="4847280" cy="457498"/>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en-US" altLang="zh-CN" sz="1800" b="1" i="0" u="none" strike="noStrike" kern="1200" cap="none" spc="0" normalizeH="0" baseline="0" noProof="0">
                <a:ln>
                  <a:noFill/>
                </a:ln>
                <a:solidFill>
                  <a:prstClr val="black">
                    <a:lumMod val="75000"/>
                    <a:lumOff val="25000"/>
                  </a:prstClr>
                </a:solidFill>
                <a:effectLst/>
                <a:uLnTx/>
                <a:uFillTx/>
                <a:latin typeface="+mn-ea"/>
                <a:cs typeface="+mn-cs"/>
              </a:rPr>
              <a:t>6</a:t>
            </a:r>
            <a:r>
              <a:rPr kumimoji="0" lang="zh-CN" altLang="en-US" sz="1800" b="1" i="0" u="none" strike="noStrike" kern="1200" cap="none" spc="0" normalizeH="0" baseline="0" noProof="0">
                <a:ln>
                  <a:noFill/>
                </a:ln>
                <a:solidFill>
                  <a:prstClr val="black">
                    <a:lumMod val="75000"/>
                    <a:lumOff val="25000"/>
                  </a:prstClr>
                </a:solidFill>
                <a:effectLst/>
                <a:uLnTx/>
                <a:uFillTx/>
                <a:latin typeface="+mn-ea"/>
                <a:cs typeface="+mn-cs"/>
              </a:rPr>
              <a:t>）查验营运证</a:t>
            </a:r>
          </a:p>
        </p:txBody>
      </p:sp>
      <p:sp>
        <p:nvSpPr>
          <p:cNvPr id="6" name="文本框 5">
            <a:extLst>
              <a:ext uri="{FF2B5EF4-FFF2-40B4-BE49-F238E27FC236}">
                <a16:creationId xmlns:a16="http://schemas.microsoft.com/office/drawing/2014/main" id="{AA0F7D3A-2B92-4B9D-94F9-6353A0E9B1C4}"/>
              </a:ext>
            </a:extLst>
          </p:cNvPr>
          <p:cNvSpPr txBox="1"/>
          <p:nvPr/>
        </p:nvSpPr>
        <p:spPr>
          <a:xfrm>
            <a:off x="1248719" y="4301874"/>
            <a:ext cx="9724081" cy="458908"/>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机动车检验合格标志贴在机动车前窗右上角，应检查该合格标志是否有效。</a:t>
            </a:r>
            <a:endParaRPr kumimoji="0" lang="zh-CN" altLang="en-US" sz="1800" i="0" u="none" strike="noStrike" kern="1200" cap="none" spc="0" normalizeH="0" baseline="0" noProof="0">
              <a:ln>
                <a:noFill/>
              </a:ln>
              <a:solidFill>
                <a:prstClr val="black">
                  <a:lumMod val="75000"/>
                  <a:lumOff val="25000"/>
                </a:prstClr>
              </a:solidFill>
              <a:effectLst/>
              <a:uLnTx/>
              <a:uFillTx/>
              <a:latin typeface="+mn-ea"/>
              <a:cs typeface="+mn-cs"/>
            </a:endParaRPr>
          </a:p>
        </p:txBody>
      </p:sp>
      <p:sp>
        <p:nvSpPr>
          <p:cNvPr id="7" name="文本框 6">
            <a:extLst>
              <a:ext uri="{FF2B5EF4-FFF2-40B4-BE49-F238E27FC236}">
                <a16:creationId xmlns:a16="http://schemas.microsoft.com/office/drawing/2014/main" id="{2CD6A3BE-78C1-4C5D-8391-BFBA7E2E23E7}"/>
              </a:ext>
            </a:extLst>
          </p:cNvPr>
          <p:cNvSpPr txBox="1"/>
          <p:nvPr/>
        </p:nvSpPr>
        <p:spPr>
          <a:xfrm>
            <a:off x="1248720" y="3844376"/>
            <a:ext cx="4847280" cy="457498"/>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en-US" altLang="zh-CN" sz="1800" b="1" i="0" u="none" strike="noStrike" kern="1200" cap="none" spc="0" normalizeH="0" baseline="0" noProof="0">
                <a:ln>
                  <a:noFill/>
                </a:ln>
                <a:solidFill>
                  <a:prstClr val="black">
                    <a:lumMod val="75000"/>
                    <a:lumOff val="25000"/>
                  </a:prstClr>
                </a:solidFill>
                <a:effectLst/>
                <a:uLnTx/>
                <a:uFillTx/>
                <a:latin typeface="+mn-ea"/>
                <a:cs typeface="+mn-cs"/>
              </a:rPr>
              <a:t>7</a:t>
            </a:r>
            <a:r>
              <a:rPr kumimoji="0" lang="zh-CN" altLang="en-US" sz="1800" b="1" i="0" u="none" strike="noStrike" kern="1200" cap="none" spc="0" normalizeH="0" baseline="0" noProof="0">
                <a:ln>
                  <a:noFill/>
                </a:ln>
                <a:solidFill>
                  <a:prstClr val="black">
                    <a:lumMod val="75000"/>
                    <a:lumOff val="25000"/>
                  </a:prstClr>
                </a:solidFill>
                <a:effectLst/>
                <a:uLnTx/>
                <a:uFillTx/>
                <a:latin typeface="+mn-ea"/>
                <a:cs typeface="+mn-cs"/>
              </a:rPr>
              <a:t>）查验机动车安全技术检验合格标志</a:t>
            </a:r>
          </a:p>
        </p:txBody>
      </p:sp>
    </p:spTree>
    <p:extLst>
      <p:ext uri="{BB962C8B-B14F-4D97-AF65-F5344CB8AC3E}">
        <p14:creationId xmlns:p14="http://schemas.microsoft.com/office/powerpoint/2010/main" val="1754392898"/>
      </p:ext>
    </p:extLst>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974526" y="321818"/>
            <a:ext cx="4387740" cy="523220"/>
          </a:xfrm>
          <a:prstGeom prst="rect">
            <a:avLst/>
          </a:prstGeom>
          <a:noFill/>
        </p:spPr>
        <p:txBody>
          <a:bodyPr wrap="none" rtlCol="0">
            <a:spAutoFit/>
          </a:bodyPr>
          <a:lstStyle/>
          <a:p>
            <a:r>
              <a:rPr lang="zh-CN" altLang="en-US" sz="2800">
                <a:solidFill>
                  <a:srgbClr val="044491"/>
                </a:solidFill>
                <a:latin typeface="+mj-ea"/>
                <a:ea typeface="+mj-ea"/>
              </a:rPr>
              <a:t>单元 </a:t>
            </a:r>
            <a:r>
              <a:rPr lang="en-US" altLang="zh-CN" sz="2800">
                <a:solidFill>
                  <a:srgbClr val="044491"/>
                </a:solidFill>
                <a:latin typeface="+mj-ea"/>
                <a:ea typeface="+mj-ea"/>
              </a:rPr>
              <a:t>2.1</a:t>
            </a:r>
            <a:r>
              <a:rPr lang="zh-CN" altLang="en-US" sz="2800">
                <a:solidFill>
                  <a:srgbClr val="044491"/>
                </a:solidFill>
                <a:latin typeface="+mj-ea"/>
                <a:ea typeface="+mj-ea"/>
              </a:rPr>
              <a:t>　二手车手续检查</a:t>
            </a:r>
            <a:endParaRPr lang="zh-CN" altLang="en-US" sz="2800" dirty="0">
              <a:solidFill>
                <a:srgbClr val="044491"/>
              </a:solidFill>
              <a:latin typeface="+mj-ea"/>
              <a:ea typeface="+mj-ea"/>
            </a:endParaRPr>
          </a:p>
        </p:txBody>
      </p:sp>
      <p:grpSp>
        <p:nvGrpSpPr>
          <p:cNvPr id="19" name="组合 18">
            <a:extLst>
              <a:ext uri="{FF2B5EF4-FFF2-40B4-BE49-F238E27FC236}">
                <a16:creationId xmlns:a16="http://schemas.microsoft.com/office/drawing/2014/main" id="{C4E457B6-9096-45DA-8FF6-413D1A744137}"/>
              </a:ext>
            </a:extLst>
          </p:cNvPr>
          <p:cNvGrpSpPr/>
          <p:nvPr/>
        </p:nvGrpSpPr>
        <p:grpSpPr>
          <a:xfrm>
            <a:off x="1064400" y="1919658"/>
            <a:ext cx="7041959" cy="401827"/>
            <a:chOff x="1086366" y="2108013"/>
            <a:chExt cx="7041959" cy="401827"/>
          </a:xfrm>
          <a:noFill/>
        </p:grpSpPr>
        <p:cxnSp>
          <p:nvCxnSpPr>
            <p:cNvPr id="20" name="直接连接符 19">
              <a:extLst>
                <a:ext uri="{FF2B5EF4-FFF2-40B4-BE49-F238E27FC236}">
                  <a16:creationId xmlns:a16="http://schemas.microsoft.com/office/drawing/2014/main" id="{EC3062AD-A497-485B-8DC1-8867DE4C136C}"/>
                </a:ext>
              </a:extLst>
            </p:cNvPr>
            <p:cNvCxnSpPr/>
            <p:nvPr/>
          </p:nvCxnSpPr>
          <p:spPr>
            <a:xfrm>
              <a:off x="1167544" y="2509840"/>
              <a:ext cx="2512088" cy="0"/>
            </a:xfrm>
            <a:prstGeom prst="line">
              <a:avLst/>
            </a:prstGeom>
            <a:grpFill/>
            <a:ln w="15875">
              <a:solidFill>
                <a:srgbClr val="044491"/>
              </a:solidFill>
            </a:ln>
          </p:spPr>
          <p:style>
            <a:lnRef idx="1">
              <a:schemeClr val="accent1"/>
            </a:lnRef>
            <a:fillRef idx="0">
              <a:schemeClr val="accent1"/>
            </a:fillRef>
            <a:effectRef idx="0">
              <a:schemeClr val="accent1"/>
            </a:effectRef>
            <a:fontRef idx="minor">
              <a:schemeClr val="tx1"/>
            </a:fontRef>
          </p:style>
        </p:cxnSp>
        <p:sp>
          <p:nvSpPr>
            <p:cNvPr id="21" name="文本框 20">
              <a:extLst>
                <a:ext uri="{FF2B5EF4-FFF2-40B4-BE49-F238E27FC236}">
                  <a16:creationId xmlns:a16="http://schemas.microsoft.com/office/drawing/2014/main" id="{05035AD2-97BB-4810-9EA6-F5E102517B2C}"/>
                </a:ext>
              </a:extLst>
            </p:cNvPr>
            <p:cNvSpPr txBox="1"/>
            <p:nvPr/>
          </p:nvSpPr>
          <p:spPr>
            <a:xfrm>
              <a:off x="1086366" y="2108013"/>
              <a:ext cx="7041959" cy="400110"/>
            </a:xfrm>
            <a:prstGeom prst="rect">
              <a:avLst/>
            </a:prstGeom>
            <a:noFill/>
            <a:ln>
              <a:noFill/>
            </a:ln>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000" b="1" i="0" u="none" strike="noStrike" kern="1200" cap="none" spc="0" normalizeH="0" baseline="0" noProof="0">
                  <a:ln>
                    <a:noFill/>
                  </a:ln>
                  <a:solidFill>
                    <a:srgbClr val="044491"/>
                  </a:solidFill>
                  <a:effectLst/>
                  <a:uLnTx/>
                  <a:uFillTx/>
                  <a:latin typeface="微软雅黑"/>
                  <a:ea typeface="微软雅黑"/>
                  <a:cs typeface="+mn-cs"/>
                </a:rPr>
                <a:t>1.</a:t>
              </a:r>
              <a:r>
                <a:rPr kumimoji="0" lang="zh-CN" altLang="en-US" sz="2000" b="1" i="0" u="none" strike="noStrike" kern="1200" cap="none" spc="0" normalizeH="0" baseline="0" noProof="0">
                  <a:ln>
                    <a:noFill/>
                  </a:ln>
                  <a:solidFill>
                    <a:srgbClr val="044491"/>
                  </a:solidFill>
                  <a:effectLst/>
                  <a:uLnTx/>
                  <a:uFillTx/>
                  <a:latin typeface="微软雅黑"/>
                  <a:ea typeface="微软雅黑"/>
                  <a:cs typeface="+mn-cs"/>
                </a:rPr>
                <a:t> 二手车的税费缴纳凭证</a:t>
              </a:r>
            </a:p>
          </p:txBody>
        </p:sp>
      </p:grpSp>
      <p:sp>
        <p:nvSpPr>
          <p:cNvPr id="22" name="圆角矩形 55">
            <a:extLst>
              <a:ext uri="{FF2B5EF4-FFF2-40B4-BE49-F238E27FC236}">
                <a16:creationId xmlns:a16="http://schemas.microsoft.com/office/drawing/2014/main" id="{18A8DD32-8A98-4843-BB1D-84F2AC0EBF61}"/>
              </a:ext>
            </a:extLst>
          </p:cNvPr>
          <p:cNvSpPr/>
          <p:nvPr/>
        </p:nvSpPr>
        <p:spPr>
          <a:xfrm>
            <a:off x="523941" y="1286084"/>
            <a:ext cx="2895600" cy="432792"/>
          </a:xfrm>
          <a:prstGeom prst="round2DiagRect">
            <a:avLst>
              <a:gd name="adj1" fmla="val 50000"/>
              <a:gd name="adj2" fmla="val 0"/>
            </a:avLst>
          </a:prstGeom>
          <a:gradFill>
            <a:gsLst>
              <a:gs pos="0">
                <a:srgbClr val="0F71E9"/>
              </a:gs>
              <a:gs pos="100000">
                <a:srgbClr val="044491"/>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72000" tIns="0" rIns="72000" bIns="0" rtlCol="0" anchor="ctr">
            <a:spAutoFit/>
          </a:bodyPr>
          <a:lstStyle/>
          <a:p>
            <a:pPr algn="ctr"/>
            <a:r>
              <a:rPr kumimoji="0" lang="en-US" altLang="zh-CN" sz="2000" b="1" i="0" u="none" strike="noStrike" kern="1200" cap="none" spc="0" normalizeH="0" baseline="0" noProof="0">
                <a:ln>
                  <a:noFill/>
                </a:ln>
                <a:solidFill>
                  <a:schemeClr val="bg1"/>
                </a:solidFill>
                <a:effectLst/>
                <a:uLnTx/>
                <a:uFillTx/>
                <a:latin typeface="微软雅黑"/>
                <a:ea typeface="微软雅黑"/>
                <a:cs typeface="+mn-cs"/>
              </a:rPr>
              <a:t>2.1.3</a:t>
            </a:r>
            <a:r>
              <a:rPr kumimoji="0" lang="zh-CN" altLang="en-US" sz="2000" b="1" i="0" u="none" strike="noStrike" kern="1200" cap="none" spc="0" normalizeH="0" baseline="0" noProof="0">
                <a:ln>
                  <a:noFill/>
                </a:ln>
                <a:solidFill>
                  <a:schemeClr val="bg1"/>
                </a:solidFill>
                <a:effectLst/>
                <a:uLnTx/>
                <a:uFillTx/>
                <a:latin typeface="微软雅黑"/>
                <a:ea typeface="微软雅黑"/>
                <a:cs typeface="+mn-cs"/>
              </a:rPr>
              <a:t>　核查税费 </a:t>
            </a:r>
            <a:endParaRPr lang="zh-CN" altLang="en-US" sz="2000">
              <a:solidFill>
                <a:schemeClr val="bg1"/>
              </a:solidFill>
            </a:endParaRPr>
          </a:p>
        </p:txBody>
      </p:sp>
      <p:sp>
        <p:nvSpPr>
          <p:cNvPr id="23" name="文本框 22">
            <a:extLst>
              <a:ext uri="{FF2B5EF4-FFF2-40B4-BE49-F238E27FC236}">
                <a16:creationId xmlns:a16="http://schemas.microsoft.com/office/drawing/2014/main" id="{73530791-125D-4000-A309-7816135725E5}"/>
              </a:ext>
            </a:extLst>
          </p:cNvPr>
          <p:cNvSpPr txBox="1"/>
          <p:nvPr/>
        </p:nvSpPr>
        <p:spPr>
          <a:xfrm>
            <a:off x="1248720" y="2929976"/>
            <a:ext cx="9724080" cy="3259675"/>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按照国家规定，车辆购置附加费的征收和免征范围如下。</a:t>
            </a: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1</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）车辆购置附加费的征收范围。</a:t>
            </a:r>
            <a:endPar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endParaRP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①国内生产和组装（包括各种形式的中外合资和外资企业生产和组装的）并在国内销售和使用的大、小客车、通用型载货汽车、越野车、客货两用汽车、摩托车（二轮、三轮）、牵引车、半挂牵引车以及其他运输车（如厢式车、集装箱车、自卸汽车、液罐车、粉状粒状物散装车、冷冻车、保温车、牲畜车、邮政车等）和挂车、半挂车、特种挂车等。</a:t>
            </a: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②国外进口的（新的和旧的）车辆。</a:t>
            </a:r>
          </a:p>
        </p:txBody>
      </p:sp>
      <p:sp>
        <p:nvSpPr>
          <p:cNvPr id="8" name="文本框 7">
            <a:extLst>
              <a:ext uri="{FF2B5EF4-FFF2-40B4-BE49-F238E27FC236}">
                <a16:creationId xmlns:a16="http://schemas.microsoft.com/office/drawing/2014/main" id="{EFC325DA-B1CF-4CBF-9473-30963D0E83E7}"/>
              </a:ext>
            </a:extLst>
          </p:cNvPr>
          <p:cNvSpPr txBox="1"/>
          <p:nvPr/>
        </p:nvSpPr>
        <p:spPr>
          <a:xfrm>
            <a:off x="1248720" y="2472776"/>
            <a:ext cx="4847280" cy="457498"/>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en-US" altLang="zh-CN" sz="1800" b="1" i="0" u="none" strike="noStrike" kern="1200" cap="none" spc="0" normalizeH="0" baseline="0" noProof="0">
                <a:ln>
                  <a:noFill/>
                </a:ln>
                <a:solidFill>
                  <a:prstClr val="black">
                    <a:lumMod val="75000"/>
                    <a:lumOff val="25000"/>
                  </a:prstClr>
                </a:solidFill>
                <a:effectLst/>
                <a:uLnTx/>
                <a:uFillTx/>
                <a:latin typeface="+mn-ea"/>
                <a:cs typeface="+mn-cs"/>
              </a:rPr>
              <a:t>1</a:t>
            </a:r>
            <a:r>
              <a:rPr kumimoji="0" lang="zh-CN" altLang="en-US" sz="1800" b="1" i="0" u="none" strike="noStrike" kern="1200" cap="none" spc="0" normalizeH="0" baseline="0" noProof="0">
                <a:ln>
                  <a:noFill/>
                </a:ln>
                <a:solidFill>
                  <a:prstClr val="black">
                    <a:lumMod val="75000"/>
                    <a:lumOff val="25000"/>
                  </a:prstClr>
                </a:solidFill>
                <a:effectLst/>
                <a:uLnTx/>
                <a:uFillTx/>
                <a:latin typeface="+mn-ea"/>
                <a:cs typeface="+mn-cs"/>
              </a:rPr>
              <a:t>）车辆购置附加费</a:t>
            </a:r>
          </a:p>
        </p:txBody>
      </p:sp>
    </p:spTree>
    <p:extLst>
      <p:ext uri="{BB962C8B-B14F-4D97-AF65-F5344CB8AC3E}">
        <p14:creationId xmlns:p14="http://schemas.microsoft.com/office/powerpoint/2010/main" val="1994259892"/>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974526" y="321818"/>
            <a:ext cx="4387740" cy="523220"/>
          </a:xfrm>
          <a:prstGeom prst="rect">
            <a:avLst/>
          </a:prstGeom>
          <a:noFill/>
        </p:spPr>
        <p:txBody>
          <a:bodyPr wrap="none" rtlCol="0">
            <a:spAutoFit/>
          </a:bodyPr>
          <a:lstStyle/>
          <a:p>
            <a:r>
              <a:rPr lang="zh-CN" altLang="en-US" sz="2800">
                <a:solidFill>
                  <a:srgbClr val="044491"/>
                </a:solidFill>
                <a:latin typeface="+mj-ea"/>
                <a:ea typeface="+mj-ea"/>
              </a:rPr>
              <a:t>单元 </a:t>
            </a:r>
            <a:r>
              <a:rPr lang="en-US" altLang="zh-CN" sz="2800">
                <a:solidFill>
                  <a:srgbClr val="044491"/>
                </a:solidFill>
                <a:latin typeface="+mj-ea"/>
                <a:ea typeface="+mj-ea"/>
              </a:rPr>
              <a:t>2.1</a:t>
            </a:r>
            <a:r>
              <a:rPr lang="zh-CN" altLang="en-US" sz="2800">
                <a:solidFill>
                  <a:srgbClr val="044491"/>
                </a:solidFill>
                <a:latin typeface="+mj-ea"/>
                <a:ea typeface="+mj-ea"/>
              </a:rPr>
              <a:t>　二手车手续检查</a:t>
            </a:r>
            <a:endParaRPr lang="zh-CN" altLang="en-US" sz="2800" dirty="0">
              <a:solidFill>
                <a:srgbClr val="044491"/>
              </a:solidFill>
              <a:latin typeface="+mj-ea"/>
              <a:ea typeface="+mj-ea"/>
            </a:endParaRPr>
          </a:p>
        </p:txBody>
      </p:sp>
      <p:sp>
        <p:nvSpPr>
          <p:cNvPr id="23" name="文本框 22">
            <a:extLst>
              <a:ext uri="{FF2B5EF4-FFF2-40B4-BE49-F238E27FC236}">
                <a16:creationId xmlns:a16="http://schemas.microsoft.com/office/drawing/2014/main" id="{73530791-125D-4000-A309-7816135725E5}"/>
              </a:ext>
            </a:extLst>
          </p:cNvPr>
          <p:cNvSpPr txBox="1"/>
          <p:nvPr/>
        </p:nvSpPr>
        <p:spPr>
          <a:xfrm>
            <a:off x="1248719" y="2006051"/>
            <a:ext cx="9724081" cy="3521285"/>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机动车保险是各种机动车在使用过程中发生交通肇事，造成车辆本身以及第三者人身伤亡和财产损失后的一种经济补偿制度。</a:t>
            </a: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机动车保险费是投保人或被保险人根据保险合同的约定，为取得因约定事故发生所造成的经济损失补偿（或给付）权利，而缴付给保险人的费用。该项费用各地区有所不同，缴纳时按本地区保险费用交付。</a:t>
            </a: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机动车保险险种按性质可以分为强制保险与商业险，按保障的责任范围还可以分为基本险和附加险。基本险包括第三者责任险（三责险）、车辆损失险（车损险）、车上人员责任险与全车盗抢险（盗抢险）等，投保人可以选择投保其中部分险种，也可以选择投保全部险种。</a:t>
            </a:r>
            <a:endParaRPr kumimoji="0" lang="zh-CN" altLang="en-US" sz="1800" i="0" u="none" strike="noStrike" kern="1200" cap="none" spc="0" normalizeH="0" baseline="0" noProof="0">
              <a:ln>
                <a:noFill/>
              </a:ln>
              <a:solidFill>
                <a:prstClr val="black">
                  <a:lumMod val="75000"/>
                  <a:lumOff val="25000"/>
                </a:prstClr>
              </a:solidFill>
              <a:effectLst/>
              <a:uLnTx/>
              <a:uFillTx/>
              <a:latin typeface="+mn-ea"/>
              <a:cs typeface="+mn-cs"/>
            </a:endParaRPr>
          </a:p>
        </p:txBody>
      </p:sp>
      <p:sp>
        <p:nvSpPr>
          <p:cNvPr id="8" name="文本框 7">
            <a:extLst>
              <a:ext uri="{FF2B5EF4-FFF2-40B4-BE49-F238E27FC236}">
                <a16:creationId xmlns:a16="http://schemas.microsoft.com/office/drawing/2014/main" id="{EFC325DA-B1CF-4CBF-9473-30963D0E83E7}"/>
              </a:ext>
            </a:extLst>
          </p:cNvPr>
          <p:cNvSpPr txBox="1"/>
          <p:nvPr/>
        </p:nvSpPr>
        <p:spPr>
          <a:xfrm>
            <a:off x="1248720" y="1548851"/>
            <a:ext cx="4847280" cy="457498"/>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en-US" altLang="zh-CN" sz="1800" b="1" i="0" u="none" strike="noStrike" kern="1200" cap="none" spc="0" normalizeH="0" baseline="0" noProof="0">
                <a:ln>
                  <a:noFill/>
                </a:ln>
                <a:solidFill>
                  <a:prstClr val="black">
                    <a:lumMod val="75000"/>
                    <a:lumOff val="25000"/>
                  </a:prstClr>
                </a:solidFill>
                <a:effectLst/>
                <a:uLnTx/>
                <a:uFillTx/>
                <a:latin typeface="+mn-ea"/>
                <a:cs typeface="+mn-cs"/>
              </a:rPr>
              <a:t>2</a:t>
            </a:r>
            <a:r>
              <a:rPr kumimoji="0" lang="zh-CN" altLang="en-US" sz="1800" b="1" i="0" u="none" strike="noStrike" kern="1200" cap="none" spc="0" normalizeH="0" baseline="0" noProof="0">
                <a:ln>
                  <a:noFill/>
                </a:ln>
                <a:solidFill>
                  <a:prstClr val="black">
                    <a:lumMod val="75000"/>
                    <a:lumOff val="25000"/>
                  </a:prstClr>
                </a:solidFill>
                <a:effectLst/>
                <a:uLnTx/>
                <a:uFillTx/>
                <a:latin typeface="+mn-ea"/>
                <a:cs typeface="+mn-cs"/>
              </a:rPr>
              <a:t>）机动车辆保险费</a:t>
            </a:r>
          </a:p>
        </p:txBody>
      </p:sp>
    </p:spTree>
    <p:extLst>
      <p:ext uri="{BB962C8B-B14F-4D97-AF65-F5344CB8AC3E}">
        <p14:creationId xmlns:p14="http://schemas.microsoft.com/office/powerpoint/2010/main" val="3835585923"/>
      </p:ext>
    </p:extLst>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974526" y="321818"/>
            <a:ext cx="4387740" cy="523220"/>
          </a:xfrm>
          <a:prstGeom prst="rect">
            <a:avLst/>
          </a:prstGeom>
          <a:noFill/>
        </p:spPr>
        <p:txBody>
          <a:bodyPr wrap="none" rtlCol="0">
            <a:spAutoFit/>
          </a:bodyPr>
          <a:lstStyle/>
          <a:p>
            <a:r>
              <a:rPr lang="zh-CN" altLang="en-US" sz="2800">
                <a:solidFill>
                  <a:srgbClr val="044491"/>
                </a:solidFill>
                <a:latin typeface="+mj-ea"/>
                <a:ea typeface="+mj-ea"/>
              </a:rPr>
              <a:t>单元 </a:t>
            </a:r>
            <a:r>
              <a:rPr lang="en-US" altLang="zh-CN" sz="2800">
                <a:solidFill>
                  <a:srgbClr val="044491"/>
                </a:solidFill>
                <a:latin typeface="+mj-ea"/>
                <a:ea typeface="+mj-ea"/>
              </a:rPr>
              <a:t>2.1</a:t>
            </a:r>
            <a:r>
              <a:rPr lang="zh-CN" altLang="en-US" sz="2800">
                <a:solidFill>
                  <a:srgbClr val="044491"/>
                </a:solidFill>
                <a:latin typeface="+mj-ea"/>
                <a:ea typeface="+mj-ea"/>
              </a:rPr>
              <a:t>　二手车手续检查</a:t>
            </a:r>
            <a:endParaRPr lang="zh-CN" altLang="en-US" sz="2800" dirty="0">
              <a:solidFill>
                <a:srgbClr val="044491"/>
              </a:solidFill>
              <a:latin typeface="+mj-ea"/>
              <a:ea typeface="+mj-ea"/>
            </a:endParaRPr>
          </a:p>
        </p:txBody>
      </p:sp>
      <p:sp>
        <p:nvSpPr>
          <p:cNvPr id="23" name="文本框 22">
            <a:extLst>
              <a:ext uri="{FF2B5EF4-FFF2-40B4-BE49-F238E27FC236}">
                <a16:creationId xmlns:a16="http://schemas.microsoft.com/office/drawing/2014/main" id="{73530791-125D-4000-A309-7816135725E5}"/>
              </a:ext>
            </a:extLst>
          </p:cNvPr>
          <p:cNvSpPr txBox="1"/>
          <p:nvPr/>
        </p:nvSpPr>
        <p:spPr>
          <a:xfrm>
            <a:off x="1248719" y="2006051"/>
            <a:ext cx="9724081" cy="2690288"/>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附加险包括玻璃单独破碎险、自燃损失险、无过失责任险、车载货物掉落责任险等，只有投保主险后才能投保附加险；附加险不能单独投保的。</a:t>
            </a: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通常所说的机动车交通事故责任强制保险（即交强险）也属于广义的第三者责任险，是国家规定强制购买的保险，机动车必须购买交强险后才能够上路行驶、年检、上牌，且在发生第三者损失需要理赔时，必须由交强险先行赔付，不足的部分由商业险加以补充。商业险是非强制购买的保险，车主可以根据实际情况进行购买。</a:t>
            </a:r>
            <a:endParaRPr kumimoji="0" lang="zh-CN" altLang="en-US" sz="1800" i="0" u="none" strike="noStrike" kern="1200" cap="none" spc="0" normalizeH="0" baseline="0" noProof="0">
              <a:ln>
                <a:noFill/>
              </a:ln>
              <a:solidFill>
                <a:prstClr val="black">
                  <a:lumMod val="75000"/>
                  <a:lumOff val="25000"/>
                </a:prstClr>
              </a:solidFill>
              <a:effectLst/>
              <a:uLnTx/>
              <a:uFillTx/>
              <a:latin typeface="+mn-ea"/>
              <a:cs typeface="+mn-cs"/>
            </a:endParaRPr>
          </a:p>
        </p:txBody>
      </p:sp>
    </p:spTree>
    <p:extLst>
      <p:ext uri="{BB962C8B-B14F-4D97-AF65-F5344CB8AC3E}">
        <p14:creationId xmlns:p14="http://schemas.microsoft.com/office/powerpoint/2010/main" val="190807942"/>
      </p:ext>
    </p:extLst>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974526" y="321818"/>
            <a:ext cx="4387740" cy="523220"/>
          </a:xfrm>
          <a:prstGeom prst="rect">
            <a:avLst/>
          </a:prstGeom>
          <a:noFill/>
        </p:spPr>
        <p:txBody>
          <a:bodyPr wrap="none" rtlCol="0">
            <a:spAutoFit/>
          </a:bodyPr>
          <a:lstStyle/>
          <a:p>
            <a:r>
              <a:rPr lang="zh-CN" altLang="en-US" sz="2800">
                <a:solidFill>
                  <a:srgbClr val="044491"/>
                </a:solidFill>
                <a:latin typeface="+mj-ea"/>
                <a:ea typeface="+mj-ea"/>
              </a:rPr>
              <a:t>单元 </a:t>
            </a:r>
            <a:r>
              <a:rPr lang="en-US" altLang="zh-CN" sz="2800">
                <a:solidFill>
                  <a:srgbClr val="044491"/>
                </a:solidFill>
                <a:latin typeface="+mj-ea"/>
                <a:ea typeface="+mj-ea"/>
              </a:rPr>
              <a:t>2.1</a:t>
            </a:r>
            <a:r>
              <a:rPr lang="zh-CN" altLang="en-US" sz="2800">
                <a:solidFill>
                  <a:srgbClr val="044491"/>
                </a:solidFill>
                <a:latin typeface="+mj-ea"/>
                <a:ea typeface="+mj-ea"/>
              </a:rPr>
              <a:t>　二手车手续检查</a:t>
            </a:r>
            <a:endParaRPr lang="zh-CN" altLang="en-US" sz="2800" dirty="0">
              <a:solidFill>
                <a:srgbClr val="044491"/>
              </a:solidFill>
              <a:latin typeface="+mj-ea"/>
              <a:ea typeface="+mj-ea"/>
            </a:endParaRPr>
          </a:p>
        </p:txBody>
      </p:sp>
      <p:sp>
        <p:nvSpPr>
          <p:cNvPr id="23" name="文本框 22">
            <a:extLst>
              <a:ext uri="{FF2B5EF4-FFF2-40B4-BE49-F238E27FC236}">
                <a16:creationId xmlns:a16="http://schemas.microsoft.com/office/drawing/2014/main" id="{73530791-125D-4000-A309-7816135725E5}"/>
              </a:ext>
            </a:extLst>
          </p:cNvPr>
          <p:cNvSpPr txBox="1"/>
          <p:nvPr/>
        </p:nvSpPr>
        <p:spPr>
          <a:xfrm>
            <a:off x="1248720" y="2006051"/>
            <a:ext cx="3742380" cy="3367397"/>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车船税是指对在中华人民共和国境内车辆、船舶所有人或者管理人所征收的一种税。</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中华人民共和国车船税法</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规定，从事机动车第三者责任强制保险的保险机械为机动车车船税的扣缴义务人，应当在收取保险费时依法代收车船税，并出具代收税款作证。</a:t>
            </a:r>
            <a:endParaRPr kumimoji="0" lang="zh-CN" altLang="en-US" sz="1800" i="0" u="none" strike="noStrike" kern="1200" cap="none" spc="0" normalizeH="0" baseline="0" noProof="0">
              <a:ln>
                <a:noFill/>
              </a:ln>
              <a:solidFill>
                <a:prstClr val="black">
                  <a:lumMod val="75000"/>
                  <a:lumOff val="25000"/>
                </a:prstClr>
              </a:solidFill>
              <a:effectLst/>
              <a:uLnTx/>
              <a:uFillTx/>
              <a:latin typeface="+mn-ea"/>
              <a:cs typeface="+mn-cs"/>
            </a:endParaRPr>
          </a:p>
        </p:txBody>
      </p:sp>
      <p:sp>
        <p:nvSpPr>
          <p:cNvPr id="8" name="文本框 7">
            <a:extLst>
              <a:ext uri="{FF2B5EF4-FFF2-40B4-BE49-F238E27FC236}">
                <a16:creationId xmlns:a16="http://schemas.microsoft.com/office/drawing/2014/main" id="{EFC325DA-B1CF-4CBF-9473-30963D0E83E7}"/>
              </a:ext>
            </a:extLst>
          </p:cNvPr>
          <p:cNvSpPr txBox="1"/>
          <p:nvPr/>
        </p:nvSpPr>
        <p:spPr>
          <a:xfrm>
            <a:off x="1248720" y="1548851"/>
            <a:ext cx="4847280" cy="457498"/>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en-US" altLang="zh-CN" sz="1800" b="1" i="0" u="none" strike="noStrike" kern="1200" cap="none" spc="0" normalizeH="0" baseline="0" noProof="0">
                <a:ln>
                  <a:noFill/>
                </a:ln>
                <a:solidFill>
                  <a:prstClr val="black">
                    <a:lumMod val="75000"/>
                    <a:lumOff val="25000"/>
                  </a:prstClr>
                </a:solidFill>
                <a:effectLst/>
                <a:uLnTx/>
                <a:uFillTx/>
                <a:latin typeface="+mn-ea"/>
                <a:cs typeface="+mn-cs"/>
              </a:rPr>
              <a:t>3</a:t>
            </a:r>
            <a:r>
              <a:rPr kumimoji="0" lang="zh-CN" altLang="en-US" sz="1800" b="1" i="0" u="none" strike="noStrike" kern="1200" cap="none" spc="0" normalizeH="0" baseline="0" noProof="0">
                <a:ln>
                  <a:noFill/>
                </a:ln>
                <a:solidFill>
                  <a:prstClr val="black">
                    <a:lumMod val="75000"/>
                    <a:lumOff val="25000"/>
                  </a:prstClr>
                </a:solidFill>
                <a:effectLst/>
                <a:uLnTx/>
                <a:uFillTx/>
                <a:latin typeface="+mn-ea"/>
                <a:cs typeface="+mn-cs"/>
              </a:rPr>
              <a:t>）车船税</a:t>
            </a:r>
          </a:p>
        </p:txBody>
      </p:sp>
      <p:pic>
        <p:nvPicPr>
          <p:cNvPr id="3" name="图片 2">
            <a:extLst>
              <a:ext uri="{FF2B5EF4-FFF2-40B4-BE49-F238E27FC236}">
                <a16:creationId xmlns:a16="http://schemas.microsoft.com/office/drawing/2014/main" id="{5E24BF97-45B2-4B1A-84F0-FFA9005A926B}"/>
              </a:ext>
            </a:extLst>
          </p:cNvPr>
          <p:cNvPicPr>
            <a:picLocks noChangeAspect="1"/>
          </p:cNvPicPr>
          <p:nvPr/>
        </p:nvPicPr>
        <p:blipFill>
          <a:blip r:embed="rId3"/>
          <a:stretch>
            <a:fillRect/>
          </a:stretch>
        </p:blipFill>
        <p:spPr>
          <a:xfrm>
            <a:off x="5076194" y="1396082"/>
            <a:ext cx="6610003" cy="4065836"/>
          </a:xfrm>
          <a:prstGeom prst="rect">
            <a:avLst/>
          </a:prstGeom>
        </p:spPr>
      </p:pic>
    </p:spTree>
    <p:extLst>
      <p:ext uri="{BB962C8B-B14F-4D97-AF65-F5344CB8AC3E}">
        <p14:creationId xmlns:p14="http://schemas.microsoft.com/office/powerpoint/2010/main" val="2605468373"/>
      </p:ext>
    </p:extLst>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974526" y="321818"/>
            <a:ext cx="4387740" cy="523220"/>
          </a:xfrm>
          <a:prstGeom prst="rect">
            <a:avLst/>
          </a:prstGeom>
          <a:noFill/>
        </p:spPr>
        <p:txBody>
          <a:bodyPr wrap="none" rtlCol="0">
            <a:spAutoFit/>
          </a:bodyPr>
          <a:lstStyle/>
          <a:p>
            <a:r>
              <a:rPr lang="zh-CN" altLang="en-US" sz="2800">
                <a:solidFill>
                  <a:srgbClr val="044491"/>
                </a:solidFill>
                <a:latin typeface="+mj-ea"/>
                <a:ea typeface="+mj-ea"/>
              </a:rPr>
              <a:t>单元 </a:t>
            </a:r>
            <a:r>
              <a:rPr lang="en-US" altLang="zh-CN" sz="2800">
                <a:solidFill>
                  <a:srgbClr val="044491"/>
                </a:solidFill>
                <a:latin typeface="+mj-ea"/>
                <a:ea typeface="+mj-ea"/>
              </a:rPr>
              <a:t>2.1</a:t>
            </a:r>
            <a:r>
              <a:rPr lang="zh-CN" altLang="en-US" sz="2800">
                <a:solidFill>
                  <a:srgbClr val="044491"/>
                </a:solidFill>
                <a:latin typeface="+mj-ea"/>
                <a:ea typeface="+mj-ea"/>
              </a:rPr>
              <a:t>　二手车手续检查</a:t>
            </a:r>
            <a:endParaRPr lang="zh-CN" altLang="en-US" sz="2800" dirty="0">
              <a:solidFill>
                <a:srgbClr val="044491"/>
              </a:solidFill>
              <a:latin typeface="+mj-ea"/>
              <a:ea typeface="+mj-ea"/>
            </a:endParaRPr>
          </a:p>
        </p:txBody>
      </p:sp>
      <p:pic>
        <p:nvPicPr>
          <p:cNvPr id="4" name="图片 3">
            <a:extLst>
              <a:ext uri="{FF2B5EF4-FFF2-40B4-BE49-F238E27FC236}">
                <a16:creationId xmlns:a16="http://schemas.microsoft.com/office/drawing/2014/main" id="{99A4DE75-AA95-4835-A471-3F0C45618828}"/>
              </a:ext>
            </a:extLst>
          </p:cNvPr>
          <p:cNvPicPr>
            <a:picLocks noChangeAspect="1"/>
          </p:cNvPicPr>
          <p:nvPr/>
        </p:nvPicPr>
        <p:blipFill>
          <a:blip r:embed="rId3"/>
          <a:stretch>
            <a:fillRect/>
          </a:stretch>
        </p:blipFill>
        <p:spPr>
          <a:xfrm>
            <a:off x="2845748" y="1486045"/>
            <a:ext cx="6500504" cy="3885910"/>
          </a:xfrm>
          <a:prstGeom prst="rect">
            <a:avLst/>
          </a:prstGeom>
        </p:spPr>
      </p:pic>
    </p:spTree>
    <p:extLst>
      <p:ext uri="{BB962C8B-B14F-4D97-AF65-F5344CB8AC3E}">
        <p14:creationId xmlns:p14="http://schemas.microsoft.com/office/powerpoint/2010/main" val="2945660818"/>
      </p:ext>
    </p:extLst>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974526" y="321818"/>
            <a:ext cx="4387740" cy="523220"/>
          </a:xfrm>
          <a:prstGeom prst="rect">
            <a:avLst/>
          </a:prstGeom>
          <a:noFill/>
        </p:spPr>
        <p:txBody>
          <a:bodyPr wrap="none" rtlCol="0">
            <a:spAutoFit/>
          </a:bodyPr>
          <a:lstStyle/>
          <a:p>
            <a:r>
              <a:rPr lang="zh-CN" altLang="en-US" sz="2800">
                <a:solidFill>
                  <a:srgbClr val="044491"/>
                </a:solidFill>
                <a:latin typeface="+mj-ea"/>
                <a:ea typeface="+mj-ea"/>
              </a:rPr>
              <a:t>单元 </a:t>
            </a:r>
            <a:r>
              <a:rPr lang="en-US" altLang="zh-CN" sz="2800">
                <a:solidFill>
                  <a:srgbClr val="044491"/>
                </a:solidFill>
                <a:latin typeface="+mj-ea"/>
                <a:ea typeface="+mj-ea"/>
              </a:rPr>
              <a:t>2.1</a:t>
            </a:r>
            <a:r>
              <a:rPr lang="zh-CN" altLang="en-US" sz="2800">
                <a:solidFill>
                  <a:srgbClr val="044491"/>
                </a:solidFill>
                <a:latin typeface="+mj-ea"/>
                <a:ea typeface="+mj-ea"/>
              </a:rPr>
              <a:t>　二手车手续检查</a:t>
            </a:r>
            <a:endParaRPr lang="zh-CN" altLang="en-US" sz="2800" dirty="0">
              <a:solidFill>
                <a:srgbClr val="044491"/>
              </a:solidFill>
              <a:latin typeface="+mj-ea"/>
              <a:ea typeface="+mj-ea"/>
            </a:endParaRPr>
          </a:p>
        </p:txBody>
      </p:sp>
      <p:sp>
        <p:nvSpPr>
          <p:cNvPr id="23" name="文本框 22">
            <a:extLst>
              <a:ext uri="{FF2B5EF4-FFF2-40B4-BE49-F238E27FC236}">
                <a16:creationId xmlns:a16="http://schemas.microsoft.com/office/drawing/2014/main" id="{73530791-125D-4000-A309-7816135725E5}"/>
              </a:ext>
            </a:extLst>
          </p:cNvPr>
          <p:cNvSpPr txBox="1"/>
          <p:nvPr/>
        </p:nvSpPr>
        <p:spPr>
          <a:xfrm>
            <a:off x="1248719" y="2006051"/>
            <a:ext cx="9724081" cy="2197846"/>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客、货运附加费是国家本着取之于民、用之于民的原则，向从事客、货营运的单位或个人征收的专项基金。它属于地方建设专项基金，各地征收的名称叫法不一，收取的标准也不尽相同。</a:t>
            </a:r>
            <a:endPar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endParaRP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客运附加费的征收是用于公路汽车客运站、客运点设施建设的专项基金；货运附加费的征收是用于港航、站场、公路和车船技术改造的专项基金。</a:t>
            </a:r>
            <a:endParaRPr kumimoji="0" lang="zh-CN" altLang="en-US" sz="1800" i="0" u="none" strike="noStrike" kern="1200" cap="none" spc="0" normalizeH="0" baseline="0" noProof="0">
              <a:ln>
                <a:noFill/>
              </a:ln>
              <a:solidFill>
                <a:prstClr val="black">
                  <a:lumMod val="75000"/>
                  <a:lumOff val="25000"/>
                </a:prstClr>
              </a:solidFill>
              <a:effectLst/>
              <a:uLnTx/>
              <a:uFillTx/>
              <a:latin typeface="+mn-ea"/>
              <a:cs typeface="+mn-cs"/>
            </a:endParaRPr>
          </a:p>
        </p:txBody>
      </p:sp>
      <p:sp>
        <p:nvSpPr>
          <p:cNvPr id="8" name="文本框 7">
            <a:extLst>
              <a:ext uri="{FF2B5EF4-FFF2-40B4-BE49-F238E27FC236}">
                <a16:creationId xmlns:a16="http://schemas.microsoft.com/office/drawing/2014/main" id="{EFC325DA-B1CF-4CBF-9473-30963D0E83E7}"/>
              </a:ext>
            </a:extLst>
          </p:cNvPr>
          <p:cNvSpPr txBox="1"/>
          <p:nvPr/>
        </p:nvSpPr>
        <p:spPr>
          <a:xfrm>
            <a:off x="1248720" y="1548851"/>
            <a:ext cx="4847280" cy="457498"/>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en-US" altLang="zh-CN" sz="1800" b="1" i="0" u="none" strike="noStrike" kern="1200" cap="none" spc="0" normalizeH="0" baseline="0" noProof="0">
                <a:ln>
                  <a:noFill/>
                </a:ln>
                <a:solidFill>
                  <a:prstClr val="black">
                    <a:lumMod val="75000"/>
                    <a:lumOff val="25000"/>
                  </a:prstClr>
                </a:solidFill>
                <a:effectLst/>
                <a:uLnTx/>
                <a:uFillTx/>
                <a:latin typeface="+mn-ea"/>
                <a:cs typeface="+mn-cs"/>
              </a:rPr>
              <a:t>4</a:t>
            </a:r>
            <a:r>
              <a:rPr kumimoji="0" lang="zh-CN" altLang="en-US" sz="1800" b="1" i="0" u="none" strike="noStrike" kern="1200" cap="none" spc="0" normalizeH="0" baseline="0" noProof="0">
                <a:ln>
                  <a:noFill/>
                </a:ln>
                <a:solidFill>
                  <a:prstClr val="black">
                    <a:lumMod val="75000"/>
                    <a:lumOff val="25000"/>
                  </a:prstClr>
                </a:solidFill>
                <a:effectLst/>
                <a:uLnTx/>
                <a:uFillTx/>
                <a:latin typeface="+mn-ea"/>
                <a:cs typeface="+mn-cs"/>
              </a:rPr>
              <a:t>）客、货运附加费</a:t>
            </a:r>
          </a:p>
        </p:txBody>
      </p:sp>
    </p:spTree>
    <p:extLst>
      <p:ext uri="{BB962C8B-B14F-4D97-AF65-F5344CB8AC3E}">
        <p14:creationId xmlns:p14="http://schemas.microsoft.com/office/powerpoint/2010/main" val="976941715"/>
      </p:ext>
    </p:extLst>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974526" y="321818"/>
            <a:ext cx="4387740" cy="523220"/>
          </a:xfrm>
          <a:prstGeom prst="rect">
            <a:avLst/>
          </a:prstGeom>
          <a:noFill/>
        </p:spPr>
        <p:txBody>
          <a:bodyPr wrap="none" rtlCol="0">
            <a:spAutoFit/>
          </a:bodyPr>
          <a:lstStyle/>
          <a:p>
            <a:r>
              <a:rPr lang="zh-CN" altLang="en-US" sz="2800">
                <a:solidFill>
                  <a:srgbClr val="044491"/>
                </a:solidFill>
                <a:latin typeface="+mj-ea"/>
                <a:ea typeface="+mj-ea"/>
              </a:rPr>
              <a:t>单元 </a:t>
            </a:r>
            <a:r>
              <a:rPr lang="en-US" altLang="zh-CN" sz="2800">
                <a:solidFill>
                  <a:srgbClr val="044491"/>
                </a:solidFill>
                <a:latin typeface="+mj-ea"/>
                <a:ea typeface="+mj-ea"/>
              </a:rPr>
              <a:t>2.1</a:t>
            </a:r>
            <a:r>
              <a:rPr lang="zh-CN" altLang="en-US" sz="2800">
                <a:solidFill>
                  <a:srgbClr val="044491"/>
                </a:solidFill>
                <a:latin typeface="+mj-ea"/>
                <a:ea typeface="+mj-ea"/>
              </a:rPr>
              <a:t>　二手车手续检查</a:t>
            </a:r>
            <a:endParaRPr lang="zh-CN" altLang="en-US" sz="2800" dirty="0">
              <a:solidFill>
                <a:srgbClr val="044491"/>
              </a:solidFill>
              <a:latin typeface="+mj-ea"/>
              <a:ea typeface="+mj-ea"/>
            </a:endParaRPr>
          </a:p>
        </p:txBody>
      </p:sp>
      <p:grpSp>
        <p:nvGrpSpPr>
          <p:cNvPr id="19" name="组合 18">
            <a:extLst>
              <a:ext uri="{FF2B5EF4-FFF2-40B4-BE49-F238E27FC236}">
                <a16:creationId xmlns:a16="http://schemas.microsoft.com/office/drawing/2014/main" id="{C4E457B6-9096-45DA-8FF6-413D1A744137}"/>
              </a:ext>
            </a:extLst>
          </p:cNvPr>
          <p:cNvGrpSpPr/>
          <p:nvPr/>
        </p:nvGrpSpPr>
        <p:grpSpPr>
          <a:xfrm>
            <a:off x="1064400" y="2043483"/>
            <a:ext cx="7041959" cy="401827"/>
            <a:chOff x="1086366" y="2108013"/>
            <a:chExt cx="7041959" cy="401827"/>
          </a:xfrm>
          <a:noFill/>
        </p:grpSpPr>
        <p:cxnSp>
          <p:nvCxnSpPr>
            <p:cNvPr id="20" name="直接连接符 19">
              <a:extLst>
                <a:ext uri="{FF2B5EF4-FFF2-40B4-BE49-F238E27FC236}">
                  <a16:creationId xmlns:a16="http://schemas.microsoft.com/office/drawing/2014/main" id="{EC3062AD-A497-485B-8DC1-8867DE4C136C}"/>
                </a:ext>
              </a:extLst>
            </p:cNvPr>
            <p:cNvCxnSpPr/>
            <p:nvPr/>
          </p:nvCxnSpPr>
          <p:spPr>
            <a:xfrm>
              <a:off x="1167544" y="2509840"/>
              <a:ext cx="2512088" cy="0"/>
            </a:xfrm>
            <a:prstGeom prst="line">
              <a:avLst/>
            </a:prstGeom>
            <a:grpFill/>
            <a:ln w="15875">
              <a:solidFill>
                <a:srgbClr val="044491"/>
              </a:solidFill>
            </a:ln>
          </p:spPr>
          <p:style>
            <a:lnRef idx="1">
              <a:schemeClr val="accent1"/>
            </a:lnRef>
            <a:fillRef idx="0">
              <a:schemeClr val="accent1"/>
            </a:fillRef>
            <a:effectRef idx="0">
              <a:schemeClr val="accent1"/>
            </a:effectRef>
            <a:fontRef idx="minor">
              <a:schemeClr val="tx1"/>
            </a:fontRef>
          </p:style>
        </p:cxnSp>
        <p:sp>
          <p:nvSpPr>
            <p:cNvPr id="21" name="文本框 20">
              <a:extLst>
                <a:ext uri="{FF2B5EF4-FFF2-40B4-BE49-F238E27FC236}">
                  <a16:creationId xmlns:a16="http://schemas.microsoft.com/office/drawing/2014/main" id="{05035AD2-97BB-4810-9EA6-F5E102517B2C}"/>
                </a:ext>
              </a:extLst>
            </p:cNvPr>
            <p:cNvSpPr txBox="1"/>
            <p:nvPr/>
          </p:nvSpPr>
          <p:spPr>
            <a:xfrm>
              <a:off x="1086366" y="2108013"/>
              <a:ext cx="7041959" cy="400110"/>
            </a:xfrm>
            <a:prstGeom prst="rect">
              <a:avLst/>
            </a:prstGeom>
            <a:noFill/>
            <a:ln>
              <a:noFill/>
            </a:ln>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000" b="1" i="0" u="none" strike="noStrike" kern="1200" cap="none" spc="0" normalizeH="0" baseline="0" noProof="0">
                  <a:ln>
                    <a:noFill/>
                  </a:ln>
                  <a:solidFill>
                    <a:srgbClr val="044491"/>
                  </a:solidFill>
                  <a:effectLst/>
                  <a:uLnTx/>
                  <a:uFillTx/>
                  <a:latin typeface="微软雅黑"/>
                  <a:ea typeface="微软雅黑"/>
                  <a:cs typeface="+mn-cs"/>
                </a:rPr>
                <a:t>2.</a:t>
              </a:r>
              <a:r>
                <a:rPr kumimoji="0" lang="zh-CN" altLang="en-US" sz="2000" b="1" i="0" u="none" strike="noStrike" kern="1200" cap="none" spc="0" normalizeH="0" baseline="0" noProof="0">
                  <a:ln>
                    <a:noFill/>
                  </a:ln>
                  <a:solidFill>
                    <a:srgbClr val="044491"/>
                  </a:solidFill>
                  <a:effectLst/>
                  <a:uLnTx/>
                  <a:uFillTx/>
                  <a:latin typeface="微软雅黑"/>
                  <a:ea typeface="微软雅黑"/>
                  <a:cs typeface="+mn-cs"/>
                </a:rPr>
                <a:t>　 核查费凭证的方法</a:t>
              </a:r>
            </a:p>
          </p:txBody>
        </p:sp>
      </p:grpSp>
      <p:sp>
        <p:nvSpPr>
          <p:cNvPr id="23" name="文本框 22">
            <a:extLst>
              <a:ext uri="{FF2B5EF4-FFF2-40B4-BE49-F238E27FC236}">
                <a16:creationId xmlns:a16="http://schemas.microsoft.com/office/drawing/2014/main" id="{73530791-125D-4000-A309-7816135725E5}"/>
              </a:ext>
            </a:extLst>
          </p:cNvPr>
          <p:cNvSpPr txBox="1"/>
          <p:nvPr/>
        </p:nvSpPr>
        <p:spPr>
          <a:xfrm>
            <a:off x="1248720" y="3053801"/>
            <a:ext cx="9724080" cy="1705403"/>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车辆购置税完税证明的检查。购买汽车，需交纳车辆购置税，对于一些特殊购车单位和专用车辆，其车辆购置税可减免，车辆购置税完税证明上均有说明。完税（包括减税）车辆需加盖“车辆购置税征税专用章”，免税车辆需加盖“车辆购置免税专用章”以及征收机关公章后此证才有效。</a:t>
            </a:r>
          </a:p>
        </p:txBody>
      </p:sp>
      <p:sp>
        <p:nvSpPr>
          <p:cNvPr id="8" name="文本框 7">
            <a:extLst>
              <a:ext uri="{FF2B5EF4-FFF2-40B4-BE49-F238E27FC236}">
                <a16:creationId xmlns:a16="http://schemas.microsoft.com/office/drawing/2014/main" id="{EFC325DA-B1CF-4CBF-9473-30963D0E83E7}"/>
              </a:ext>
            </a:extLst>
          </p:cNvPr>
          <p:cNvSpPr txBox="1"/>
          <p:nvPr/>
        </p:nvSpPr>
        <p:spPr>
          <a:xfrm>
            <a:off x="1248720" y="2596601"/>
            <a:ext cx="4847280" cy="457498"/>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en-US" altLang="zh-CN" sz="1800" b="1" i="0" u="none" strike="noStrike" kern="1200" cap="none" spc="0" normalizeH="0" baseline="0" noProof="0">
                <a:ln>
                  <a:noFill/>
                </a:ln>
                <a:solidFill>
                  <a:prstClr val="black">
                    <a:lumMod val="75000"/>
                    <a:lumOff val="25000"/>
                  </a:prstClr>
                </a:solidFill>
                <a:effectLst/>
                <a:uLnTx/>
                <a:uFillTx/>
                <a:latin typeface="+mn-ea"/>
                <a:cs typeface="+mn-cs"/>
              </a:rPr>
              <a:t>1</a:t>
            </a:r>
            <a:r>
              <a:rPr kumimoji="0" lang="zh-CN" altLang="en-US" sz="1800" b="1" i="0" u="none" strike="noStrike" kern="1200" cap="none" spc="0" normalizeH="0" baseline="0" noProof="0">
                <a:ln>
                  <a:noFill/>
                </a:ln>
                <a:solidFill>
                  <a:prstClr val="black">
                    <a:lumMod val="75000"/>
                    <a:lumOff val="25000"/>
                  </a:prstClr>
                </a:solidFill>
                <a:effectLst/>
                <a:uLnTx/>
                <a:uFillTx/>
                <a:latin typeface="+mn-ea"/>
                <a:cs typeface="+mn-cs"/>
              </a:rPr>
              <a:t>）查验车辆购置税完税证明</a:t>
            </a:r>
          </a:p>
        </p:txBody>
      </p:sp>
    </p:spTree>
    <p:extLst>
      <p:ext uri="{BB962C8B-B14F-4D97-AF65-F5344CB8AC3E}">
        <p14:creationId xmlns:p14="http://schemas.microsoft.com/office/powerpoint/2010/main" val="1994314377"/>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974526" y="321818"/>
            <a:ext cx="4387740" cy="523220"/>
          </a:xfrm>
          <a:prstGeom prst="rect">
            <a:avLst/>
          </a:prstGeom>
          <a:noFill/>
        </p:spPr>
        <p:txBody>
          <a:bodyPr wrap="none" rtlCol="0">
            <a:spAutoFit/>
          </a:bodyPr>
          <a:lstStyle/>
          <a:p>
            <a:r>
              <a:rPr lang="zh-CN" altLang="en-US" sz="2800">
                <a:solidFill>
                  <a:srgbClr val="044491"/>
                </a:solidFill>
                <a:latin typeface="+mj-ea"/>
                <a:ea typeface="+mj-ea"/>
              </a:rPr>
              <a:t>单元 </a:t>
            </a:r>
            <a:r>
              <a:rPr lang="en-US" altLang="zh-CN" sz="2800">
                <a:solidFill>
                  <a:srgbClr val="044491"/>
                </a:solidFill>
                <a:latin typeface="+mj-ea"/>
                <a:ea typeface="+mj-ea"/>
              </a:rPr>
              <a:t>2.1</a:t>
            </a:r>
            <a:r>
              <a:rPr lang="zh-CN" altLang="en-US" sz="2800">
                <a:solidFill>
                  <a:srgbClr val="044491"/>
                </a:solidFill>
                <a:latin typeface="+mj-ea"/>
                <a:ea typeface="+mj-ea"/>
              </a:rPr>
              <a:t>　二手车手续检查</a:t>
            </a:r>
            <a:endParaRPr lang="zh-CN" altLang="en-US" sz="2800" dirty="0">
              <a:solidFill>
                <a:srgbClr val="044491"/>
              </a:solidFill>
              <a:latin typeface="+mj-ea"/>
              <a:ea typeface="+mj-ea"/>
            </a:endParaRPr>
          </a:p>
        </p:txBody>
      </p:sp>
      <p:sp>
        <p:nvSpPr>
          <p:cNvPr id="23" name="文本框 22">
            <a:extLst>
              <a:ext uri="{FF2B5EF4-FFF2-40B4-BE49-F238E27FC236}">
                <a16:creationId xmlns:a16="http://schemas.microsoft.com/office/drawing/2014/main" id="{73530791-125D-4000-A309-7816135725E5}"/>
              </a:ext>
            </a:extLst>
          </p:cNvPr>
          <p:cNvSpPr txBox="1"/>
          <p:nvPr/>
        </p:nvSpPr>
        <p:spPr>
          <a:xfrm>
            <a:off x="1248719" y="2425151"/>
            <a:ext cx="9724081" cy="874407"/>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检查车船使用税缴付凭证是否有效，交至年限。车船拥有人与使用人不一致时，仍由拥有人负责缴纳税款。</a:t>
            </a:r>
            <a:endParaRPr kumimoji="0" lang="zh-CN" altLang="en-US" sz="1800" i="0" u="none" strike="noStrike" kern="1200" cap="none" spc="0" normalizeH="0" baseline="0" noProof="0">
              <a:ln>
                <a:noFill/>
              </a:ln>
              <a:solidFill>
                <a:prstClr val="black">
                  <a:lumMod val="75000"/>
                  <a:lumOff val="25000"/>
                </a:prstClr>
              </a:solidFill>
              <a:effectLst/>
              <a:uLnTx/>
              <a:uFillTx/>
              <a:latin typeface="+mn-ea"/>
              <a:cs typeface="+mn-cs"/>
            </a:endParaRPr>
          </a:p>
        </p:txBody>
      </p:sp>
      <p:sp>
        <p:nvSpPr>
          <p:cNvPr id="8" name="文本框 7">
            <a:extLst>
              <a:ext uri="{FF2B5EF4-FFF2-40B4-BE49-F238E27FC236}">
                <a16:creationId xmlns:a16="http://schemas.microsoft.com/office/drawing/2014/main" id="{EFC325DA-B1CF-4CBF-9473-30963D0E83E7}"/>
              </a:ext>
            </a:extLst>
          </p:cNvPr>
          <p:cNvSpPr txBox="1"/>
          <p:nvPr/>
        </p:nvSpPr>
        <p:spPr>
          <a:xfrm>
            <a:off x="1248720" y="1967951"/>
            <a:ext cx="4847280" cy="457498"/>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en-US" altLang="zh-CN" sz="1800" b="1" i="0" u="none" strike="noStrike" kern="1200" cap="none" spc="0" normalizeH="0" baseline="0" noProof="0">
                <a:ln>
                  <a:noFill/>
                </a:ln>
                <a:solidFill>
                  <a:prstClr val="black">
                    <a:lumMod val="75000"/>
                    <a:lumOff val="25000"/>
                  </a:prstClr>
                </a:solidFill>
                <a:effectLst/>
                <a:uLnTx/>
                <a:uFillTx/>
                <a:latin typeface="+mn-ea"/>
                <a:cs typeface="+mn-cs"/>
              </a:rPr>
              <a:t>2</a:t>
            </a:r>
            <a:r>
              <a:rPr kumimoji="0" lang="zh-CN" altLang="en-US" sz="1800" b="1" i="0" u="none" strike="noStrike" kern="1200" cap="none" spc="0" normalizeH="0" baseline="0" noProof="0">
                <a:ln>
                  <a:noFill/>
                </a:ln>
                <a:solidFill>
                  <a:prstClr val="black">
                    <a:lumMod val="75000"/>
                    <a:lumOff val="25000"/>
                  </a:prstClr>
                </a:solidFill>
                <a:effectLst/>
                <a:uLnTx/>
                <a:uFillTx/>
                <a:latin typeface="+mn-ea"/>
                <a:cs typeface="+mn-cs"/>
              </a:rPr>
              <a:t>）查验车船使用税缴付凭证</a:t>
            </a:r>
          </a:p>
        </p:txBody>
      </p:sp>
      <p:sp>
        <p:nvSpPr>
          <p:cNvPr id="6" name="文本框 5">
            <a:extLst>
              <a:ext uri="{FF2B5EF4-FFF2-40B4-BE49-F238E27FC236}">
                <a16:creationId xmlns:a16="http://schemas.microsoft.com/office/drawing/2014/main" id="{82A594D5-B8F2-410C-AA3D-DC2AF0957D52}"/>
              </a:ext>
            </a:extLst>
          </p:cNvPr>
          <p:cNvSpPr txBox="1"/>
          <p:nvPr/>
        </p:nvSpPr>
        <p:spPr>
          <a:xfrm>
            <a:off x="1248719" y="3911051"/>
            <a:ext cx="9724081" cy="458908"/>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认真检查机动车保险单和保险证上所保险的险种和保险期限，被保险人与车主是否一致。</a:t>
            </a:r>
            <a:endParaRPr kumimoji="0" lang="zh-CN" altLang="en-US" sz="1800" i="0" u="none" strike="noStrike" kern="1200" cap="none" spc="0" normalizeH="0" baseline="0" noProof="0">
              <a:ln>
                <a:noFill/>
              </a:ln>
              <a:solidFill>
                <a:prstClr val="black">
                  <a:lumMod val="75000"/>
                  <a:lumOff val="25000"/>
                </a:prstClr>
              </a:solidFill>
              <a:effectLst/>
              <a:uLnTx/>
              <a:uFillTx/>
              <a:latin typeface="+mn-ea"/>
              <a:cs typeface="+mn-cs"/>
            </a:endParaRPr>
          </a:p>
        </p:txBody>
      </p:sp>
      <p:sp>
        <p:nvSpPr>
          <p:cNvPr id="7" name="文本框 6">
            <a:extLst>
              <a:ext uri="{FF2B5EF4-FFF2-40B4-BE49-F238E27FC236}">
                <a16:creationId xmlns:a16="http://schemas.microsoft.com/office/drawing/2014/main" id="{E601358B-6E25-4BFD-B277-8EB62AC7E639}"/>
              </a:ext>
            </a:extLst>
          </p:cNvPr>
          <p:cNvSpPr txBox="1"/>
          <p:nvPr/>
        </p:nvSpPr>
        <p:spPr>
          <a:xfrm>
            <a:off x="1248720" y="3453851"/>
            <a:ext cx="4847280" cy="457498"/>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en-US" altLang="zh-CN" sz="1800" b="1" i="0" u="none" strike="noStrike" kern="1200" cap="none" spc="0" normalizeH="0" baseline="0" noProof="0">
                <a:ln>
                  <a:noFill/>
                </a:ln>
                <a:solidFill>
                  <a:prstClr val="black">
                    <a:lumMod val="75000"/>
                    <a:lumOff val="25000"/>
                  </a:prstClr>
                </a:solidFill>
                <a:effectLst/>
                <a:uLnTx/>
                <a:uFillTx/>
                <a:latin typeface="+mn-ea"/>
                <a:cs typeface="+mn-cs"/>
              </a:rPr>
              <a:t>3</a:t>
            </a:r>
            <a:r>
              <a:rPr kumimoji="0" lang="zh-CN" altLang="en-US" sz="1800" b="1" i="0" u="none" strike="noStrike" kern="1200" cap="none" spc="0" normalizeH="0" baseline="0" noProof="0">
                <a:ln>
                  <a:noFill/>
                </a:ln>
                <a:solidFill>
                  <a:prstClr val="black">
                    <a:lumMod val="75000"/>
                    <a:lumOff val="25000"/>
                  </a:prstClr>
                </a:solidFill>
                <a:effectLst/>
                <a:uLnTx/>
                <a:uFillTx/>
                <a:latin typeface="+mn-ea"/>
                <a:cs typeface="+mn-cs"/>
              </a:rPr>
              <a:t>）查验机动车保险单</a:t>
            </a:r>
          </a:p>
        </p:txBody>
      </p:sp>
    </p:spTree>
    <p:extLst>
      <p:ext uri="{BB962C8B-B14F-4D97-AF65-F5344CB8AC3E}">
        <p14:creationId xmlns:p14="http://schemas.microsoft.com/office/powerpoint/2010/main" val="931545493"/>
      </p:ext>
    </p:extLst>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974526" y="321818"/>
            <a:ext cx="4387740" cy="523220"/>
          </a:xfrm>
          <a:prstGeom prst="rect">
            <a:avLst/>
          </a:prstGeom>
          <a:noFill/>
        </p:spPr>
        <p:txBody>
          <a:bodyPr wrap="none" rtlCol="0">
            <a:spAutoFit/>
          </a:bodyPr>
          <a:lstStyle/>
          <a:p>
            <a:r>
              <a:rPr lang="zh-CN" altLang="en-US" sz="2800">
                <a:solidFill>
                  <a:srgbClr val="044491"/>
                </a:solidFill>
                <a:latin typeface="+mj-ea"/>
                <a:ea typeface="+mj-ea"/>
              </a:rPr>
              <a:t>单元 </a:t>
            </a:r>
            <a:r>
              <a:rPr lang="en-US" altLang="zh-CN" sz="2800">
                <a:solidFill>
                  <a:srgbClr val="044491"/>
                </a:solidFill>
                <a:latin typeface="+mj-ea"/>
                <a:ea typeface="+mj-ea"/>
              </a:rPr>
              <a:t>2.1</a:t>
            </a:r>
            <a:r>
              <a:rPr lang="zh-CN" altLang="en-US" sz="2800">
                <a:solidFill>
                  <a:srgbClr val="044491"/>
                </a:solidFill>
                <a:latin typeface="+mj-ea"/>
                <a:ea typeface="+mj-ea"/>
              </a:rPr>
              <a:t>　二手车手续检查</a:t>
            </a:r>
            <a:endParaRPr lang="zh-CN" altLang="en-US" sz="2800" dirty="0">
              <a:solidFill>
                <a:srgbClr val="044491"/>
              </a:solidFill>
              <a:latin typeface="+mj-ea"/>
              <a:ea typeface="+mj-ea"/>
            </a:endParaRPr>
          </a:p>
        </p:txBody>
      </p:sp>
      <p:grpSp>
        <p:nvGrpSpPr>
          <p:cNvPr id="19" name="组合 18">
            <a:extLst>
              <a:ext uri="{FF2B5EF4-FFF2-40B4-BE49-F238E27FC236}">
                <a16:creationId xmlns:a16="http://schemas.microsoft.com/office/drawing/2014/main" id="{C4E457B6-9096-45DA-8FF6-413D1A744137}"/>
              </a:ext>
            </a:extLst>
          </p:cNvPr>
          <p:cNvGrpSpPr/>
          <p:nvPr/>
        </p:nvGrpSpPr>
        <p:grpSpPr>
          <a:xfrm>
            <a:off x="1064400" y="1919658"/>
            <a:ext cx="7041959" cy="401827"/>
            <a:chOff x="1086366" y="2108013"/>
            <a:chExt cx="7041959" cy="401827"/>
          </a:xfrm>
          <a:noFill/>
        </p:grpSpPr>
        <p:cxnSp>
          <p:nvCxnSpPr>
            <p:cNvPr id="20" name="直接连接符 19">
              <a:extLst>
                <a:ext uri="{FF2B5EF4-FFF2-40B4-BE49-F238E27FC236}">
                  <a16:creationId xmlns:a16="http://schemas.microsoft.com/office/drawing/2014/main" id="{EC3062AD-A497-485B-8DC1-8867DE4C136C}"/>
                </a:ext>
              </a:extLst>
            </p:cNvPr>
            <p:cNvCxnSpPr/>
            <p:nvPr/>
          </p:nvCxnSpPr>
          <p:spPr>
            <a:xfrm>
              <a:off x="1167544" y="2509840"/>
              <a:ext cx="2512088" cy="0"/>
            </a:xfrm>
            <a:prstGeom prst="line">
              <a:avLst/>
            </a:prstGeom>
            <a:grpFill/>
            <a:ln w="15875">
              <a:solidFill>
                <a:srgbClr val="044491"/>
              </a:solidFill>
            </a:ln>
          </p:spPr>
          <p:style>
            <a:lnRef idx="1">
              <a:schemeClr val="accent1"/>
            </a:lnRef>
            <a:fillRef idx="0">
              <a:schemeClr val="accent1"/>
            </a:fillRef>
            <a:effectRef idx="0">
              <a:schemeClr val="accent1"/>
            </a:effectRef>
            <a:fontRef idx="minor">
              <a:schemeClr val="tx1"/>
            </a:fontRef>
          </p:style>
        </p:cxnSp>
        <p:sp>
          <p:nvSpPr>
            <p:cNvPr id="21" name="文本框 20">
              <a:extLst>
                <a:ext uri="{FF2B5EF4-FFF2-40B4-BE49-F238E27FC236}">
                  <a16:creationId xmlns:a16="http://schemas.microsoft.com/office/drawing/2014/main" id="{05035AD2-97BB-4810-9EA6-F5E102517B2C}"/>
                </a:ext>
              </a:extLst>
            </p:cNvPr>
            <p:cNvSpPr txBox="1"/>
            <p:nvPr/>
          </p:nvSpPr>
          <p:spPr>
            <a:xfrm>
              <a:off x="1086366" y="2108013"/>
              <a:ext cx="7041959" cy="400110"/>
            </a:xfrm>
            <a:prstGeom prst="rect">
              <a:avLst/>
            </a:prstGeom>
            <a:noFill/>
            <a:ln>
              <a:noFill/>
            </a:ln>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000" b="1" i="0" u="none" strike="noStrike" kern="1200" cap="none" spc="0" normalizeH="0" baseline="0" noProof="0">
                  <a:ln>
                    <a:noFill/>
                  </a:ln>
                  <a:solidFill>
                    <a:srgbClr val="044491"/>
                  </a:solidFill>
                  <a:effectLst/>
                  <a:uLnTx/>
                  <a:uFillTx/>
                  <a:latin typeface="微软雅黑"/>
                  <a:ea typeface="微软雅黑"/>
                  <a:cs typeface="+mn-cs"/>
                </a:rPr>
                <a:t>1.</a:t>
              </a:r>
              <a:r>
                <a:rPr kumimoji="0" lang="zh-CN" altLang="en-US" sz="2000" b="1" i="0" u="none" strike="noStrike" kern="1200" cap="none" spc="0" normalizeH="0" baseline="0" noProof="0">
                  <a:ln>
                    <a:noFill/>
                  </a:ln>
                  <a:solidFill>
                    <a:srgbClr val="044491"/>
                  </a:solidFill>
                  <a:effectLst/>
                  <a:uLnTx/>
                  <a:uFillTx/>
                  <a:latin typeface="微软雅黑"/>
                  <a:ea typeface="微软雅黑"/>
                  <a:cs typeface="+mn-cs"/>
                </a:rPr>
                <a:t> 拍摄距离</a:t>
              </a:r>
            </a:p>
          </p:txBody>
        </p:sp>
      </p:grpSp>
      <p:sp>
        <p:nvSpPr>
          <p:cNvPr id="22" name="圆角矩形 55">
            <a:extLst>
              <a:ext uri="{FF2B5EF4-FFF2-40B4-BE49-F238E27FC236}">
                <a16:creationId xmlns:a16="http://schemas.microsoft.com/office/drawing/2014/main" id="{18A8DD32-8A98-4843-BB1D-84F2AC0EBF61}"/>
              </a:ext>
            </a:extLst>
          </p:cNvPr>
          <p:cNvSpPr/>
          <p:nvPr/>
        </p:nvSpPr>
        <p:spPr>
          <a:xfrm>
            <a:off x="523941" y="1286084"/>
            <a:ext cx="2895600" cy="432792"/>
          </a:xfrm>
          <a:prstGeom prst="round2DiagRect">
            <a:avLst>
              <a:gd name="adj1" fmla="val 50000"/>
              <a:gd name="adj2" fmla="val 0"/>
            </a:avLst>
          </a:prstGeom>
          <a:gradFill>
            <a:gsLst>
              <a:gs pos="0">
                <a:srgbClr val="0F71E9"/>
              </a:gs>
              <a:gs pos="100000">
                <a:srgbClr val="044491"/>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72000" tIns="0" rIns="72000" bIns="0" rtlCol="0" anchor="ctr">
            <a:spAutoFit/>
          </a:bodyPr>
          <a:lstStyle/>
          <a:p>
            <a:pPr algn="ctr"/>
            <a:r>
              <a:rPr kumimoji="0" lang="en-US" altLang="zh-CN" sz="2000" b="1" i="0" u="none" strike="noStrike" kern="1200" cap="none" spc="0" normalizeH="0" baseline="0" noProof="0">
                <a:ln>
                  <a:noFill/>
                </a:ln>
                <a:solidFill>
                  <a:schemeClr val="bg1"/>
                </a:solidFill>
                <a:effectLst/>
                <a:uLnTx/>
                <a:uFillTx/>
                <a:latin typeface="微软雅黑"/>
                <a:ea typeface="微软雅黑"/>
                <a:cs typeface="+mn-cs"/>
              </a:rPr>
              <a:t>2.1.4</a:t>
            </a:r>
            <a:r>
              <a:rPr kumimoji="0" lang="zh-CN" altLang="en-US" sz="2000" b="1" i="0" u="none" strike="noStrike" kern="1200" cap="none" spc="0" normalizeH="0" baseline="0" noProof="0">
                <a:ln>
                  <a:noFill/>
                </a:ln>
                <a:solidFill>
                  <a:schemeClr val="bg1"/>
                </a:solidFill>
                <a:effectLst/>
                <a:uLnTx/>
                <a:uFillTx/>
                <a:latin typeface="微软雅黑"/>
                <a:ea typeface="微软雅黑"/>
                <a:cs typeface="+mn-cs"/>
              </a:rPr>
              <a:t>　车辆拍照 </a:t>
            </a:r>
            <a:endParaRPr lang="zh-CN" altLang="en-US" sz="2000">
              <a:solidFill>
                <a:schemeClr val="bg1"/>
              </a:solidFill>
            </a:endParaRPr>
          </a:p>
        </p:txBody>
      </p:sp>
      <p:sp>
        <p:nvSpPr>
          <p:cNvPr id="23" name="文本框 22">
            <a:extLst>
              <a:ext uri="{FF2B5EF4-FFF2-40B4-BE49-F238E27FC236}">
                <a16:creationId xmlns:a16="http://schemas.microsoft.com/office/drawing/2014/main" id="{73530791-125D-4000-A309-7816135725E5}"/>
              </a:ext>
            </a:extLst>
          </p:cNvPr>
          <p:cNvSpPr txBox="1"/>
          <p:nvPr/>
        </p:nvSpPr>
        <p:spPr>
          <a:xfrm>
            <a:off x="1248720" y="2444201"/>
            <a:ext cx="9724080" cy="874407"/>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拍摄距离是指拍摄立足点与被拍二手车的远近。拍摄距离远，则拍摄范围大，所拍的二手车影像小。一般要求全车影像尽量充满整个画面。</a:t>
            </a:r>
          </a:p>
        </p:txBody>
      </p:sp>
      <p:grpSp>
        <p:nvGrpSpPr>
          <p:cNvPr id="9" name="组合 8">
            <a:extLst>
              <a:ext uri="{FF2B5EF4-FFF2-40B4-BE49-F238E27FC236}">
                <a16:creationId xmlns:a16="http://schemas.microsoft.com/office/drawing/2014/main" id="{BE61A81E-194A-4261-A574-6AC907943B8A}"/>
              </a:ext>
            </a:extLst>
          </p:cNvPr>
          <p:cNvGrpSpPr/>
          <p:nvPr/>
        </p:nvGrpSpPr>
        <p:grpSpPr>
          <a:xfrm>
            <a:off x="1064400" y="3441323"/>
            <a:ext cx="7041959" cy="401827"/>
            <a:chOff x="1086366" y="2108013"/>
            <a:chExt cx="7041959" cy="401827"/>
          </a:xfrm>
          <a:noFill/>
        </p:grpSpPr>
        <p:cxnSp>
          <p:nvCxnSpPr>
            <p:cNvPr id="10" name="直接连接符 9">
              <a:extLst>
                <a:ext uri="{FF2B5EF4-FFF2-40B4-BE49-F238E27FC236}">
                  <a16:creationId xmlns:a16="http://schemas.microsoft.com/office/drawing/2014/main" id="{8BDB788A-4780-4DE1-B209-A3502A08877A}"/>
                </a:ext>
              </a:extLst>
            </p:cNvPr>
            <p:cNvCxnSpPr/>
            <p:nvPr/>
          </p:nvCxnSpPr>
          <p:spPr>
            <a:xfrm>
              <a:off x="1167544" y="2509840"/>
              <a:ext cx="2512088" cy="0"/>
            </a:xfrm>
            <a:prstGeom prst="line">
              <a:avLst/>
            </a:prstGeom>
            <a:grpFill/>
            <a:ln w="15875">
              <a:solidFill>
                <a:srgbClr val="044491"/>
              </a:solidFill>
            </a:ln>
          </p:spPr>
          <p:style>
            <a:lnRef idx="1">
              <a:schemeClr val="accent1"/>
            </a:lnRef>
            <a:fillRef idx="0">
              <a:schemeClr val="accent1"/>
            </a:fillRef>
            <a:effectRef idx="0">
              <a:schemeClr val="accent1"/>
            </a:effectRef>
            <a:fontRef idx="minor">
              <a:schemeClr val="tx1"/>
            </a:fontRef>
          </p:style>
        </p:cxnSp>
        <p:sp>
          <p:nvSpPr>
            <p:cNvPr id="11" name="文本框 10">
              <a:extLst>
                <a:ext uri="{FF2B5EF4-FFF2-40B4-BE49-F238E27FC236}">
                  <a16:creationId xmlns:a16="http://schemas.microsoft.com/office/drawing/2014/main" id="{4CD11440-80B3-47F3-B006-284D626506AF}"/>
                </a:ext>
              </a:extLst>
            </p:cNvPr>
            <p:cNvSpPr txBox="1"/>
            <p:nvPr/>
          </p:nvSpPr>
          <p:spPr>
            <a:xfrm>
              <a:off x="1086366" y="2108013"/>
              <a:ext cx="7041959" cy="400110"/>
            </a:xfrm>
            <a:prstGeom prst="rect">
              <a:avLst/>
            </a:prstGeom>
            <a:noFill/>
            <a:ln>
              <a:noFill/>
            </a:ln>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000" b="1" i="0" u="none" strike="noStrike" kern="1200" cap="none" spc="0" normalizeH="0" baseline="0" noProof="0">
                  <a:ln>
                    <a:noFill/>
                  </a:ln>
                  <a:solidFill>
                    <a:srgbClr val="044491"/>
                  </a:solidFill>
                  <a:effectLst/>
                  <a:uLnTx/>
                  <a:uFillTx/>
                  <a:latin typeface="微软雅黑"/>
                  <a:ea typeface="微软雅黑"/>
                  <a:cs typeface="+mn-cs"/>
                </a:rPr>
                <a:t>2.</a:t>
              </a:r>
              <a:r>
                <a:rPr kumimoji="0" lang="zh-CN" altLang="en-US" sz="2000" b="1" i="0" u="none" strike="noStrike" kern="1200" cap="none" spc="0" normalizeH="0" baseline="0" noProof="0">
                  <a:ln>
                    <a:noFill/>
                  </a:ln>
                  <a:solidFill>
                    <a:srgbClr val="044491"/>
                  </a:solidFill>
                  <a:effectLst/>
                  <a:uLnTx/>
                  <a:uFillTx/>
                  <a:latin typeface="微软雅黑"/>
                  <a:ea typeface="微软雅黑"/>
                  <a:cs typeface="+mn-cs"/>
                </a:rPr>
                <a:t>　 拍摄角度</a:t>
              </a:r>
            </a:p>
          </p:txBody>
        </p:sp>
      </p:grpSp>
      <p:sp>
        <p:nvSpPr>
          <p:cNvPr id="12" name="文本框 11">
            <a:extLst>
              <a:ext uri="{FF2B5EF4-FFF2-40B4-BE49-F238E27FC236}">
                <a16:creationId xmlns:a16="http://schemas.microsoft.com/office/drawing/2014/main" id="{0E49BD93-3F40-4311-83EA-1A7E5132740C}"/>
              </a:ext>
            </a:extLst>
          </p:cNvPr>
          <p:cNvSpPr txBox="1"/>
          <p:nvPr/>
        </p:nvSpPr>
        <p:spPr>
          <a:xfrm>
            <a:off x="1248720" y="3965866"/>
            <a:ext cx="9724080" cy="1859292"/>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拍摄角度是指拍摄立足点与被拍二手车的方位关系，一般分为上下关系与左右关系。</a:t>
            </a: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1</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）上下关系。拍摄角度的上下关系可分为俯拍、平拍与仰拍 </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3 </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种。</a:t>
            </a:r>
            <a:endPar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endParaRP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2</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）左右关系。拍摄角度的左右关系一般根据拍摄者确定的拍摄方位，分为正面拍摄和侧面拍摄两种。</a:t>
            </a:r>
          </a:p>
        </p:txBody>
      </p:sp>
    </p:spTree>
    <p:extLst>
      <p:ext uri="{BB962C8B-B14F-4D97-AF65-F5344CB8AC3E}">
        <p14:creationId xmlns:p14="http://schemas.microsoft.com/office/powerpoint/2010/main" val="407493013"/>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974526" y="321818"/>
            <a:ext cx="4387740" cy="523220"/>
          </a:xfrm>
          <a:prstGeom prst="rect">
            <a:avLst/>
          </a:prstGeom>
          <a:noFill/>
        </p:spPr>
        <p:txBody>
          <a:bodyPr wrap="none" rtlCol="0">
            <a:spAutoFit/>
          </a:bodyPr>
          <a:lstStyle/>
          <a:p>
            <a:r>
              <a:rPr lang="zh-CN" altLang="en-US" sz="2800">
                <a:solidFill>
                  <a:srgbClr val="044491"/>
                </a:solidFill>
                <a:latin typeface="+mj-ea"/>
                <a:ea typeface="+mj-ea"/>
              </a:rPr>
              <a:t>单元 </a:t>
            </a:r>
            <a:r>
              <a:rPr lang="en-US" altLang="zh-CN" sz="2800">
                <a:solidFill>
                  <a:srgbClr val="044491"/>
                </a:solidFill>
                <a:latin typeface="+mj-ea"/>
                <a:ea typeface="+mj-ea"/>
              </a:rPr>
              <a:t>2.1</a:t>
            </a:r>
            <a:r>
              <a:rPr lang="zh-CN" altLang="en-US" sz="2800">
                <a:solidFill>
                  <a:srgbClr val="044491"/>
                </a:solidFill>
                <a:latin typeface="+mj-ea"/>
                <a:ea typeface="+mj-ea"/>
              </a:rPr>
              <a:t>　二手车手续检查</a:t>
            </a:r>
            <a:endParaRPr lang="zh-CN" altLang="en-US" sz="2800" dirty="0">
              <a:solidFill>
                <a:srgbClr val="044491"/>
              </a:solidFill>
              <a:latin typeface="+mj-ea"/>
              <a:ea typeface="+mj-ea"/>
            </a:endParaRPr>
          </a:p>
        </p:txBody>
      </p:sp>
      <p:grpSp>
        <p:nvGrpSpPr>
          <p:cNvPr id="19" name="组合 18">
            <a:extLst>
              <a:ext uri="{FF2B5EF4-FFF2-40B4-BE49-F238E27FC236}">
                <a16:creationId xmlns:a16="http://schemas.microsoft.com/office/drawing/2014/main" id="{C4E457B6-9096-45DA-8FF6-413D1A744137}"/>
              </a:ext>
            </a:extLst>
          </p:cNvPr>
          <p:cNvGrpSpPr/>
          <p:nvPr/>
        </p:nvGrpSpPr>
        <p:grpSpPr>
          <a:xfrm>
            <a:off x="1064400" y="1919658"/>
            <a:ext cx="7041959" cy="401827"/>
            <a:chOff x="1086366" y="2108013"/>
            <a:chExt cx="7041959" cy="401827"/>
          </a:xfrm>
          <a:noFill/>
        </p:grpSpPr>
        <p:cxnSp>
          <p:nvCxnSpPr>
            <p:cNvPr id="20" name="直接连接符 19">
              <a:extLst>
                <a:ext uri="{FF2B5EF4-FFF2-40B4-BE49-F238E27FC236}">
                  <a16:creationId xmlns:a16="http://schemas.microsoft.com/office/drawing/2014/main" id="{EC3062AD-A497-485B-8DC1-8867DE4C136C}"/>
                </a:ext>
              </a:extLst>
            </p:cNvPr>
            <p:cNvCxnSpPr/>
            <p:nvPr/>
          </p:nvCxnSpPr>
          <p:spPr>
            <a:xfrm>
              <a:off x="1167544" y="2509840"/>
              <a:ext cx="2512088" cy="0"/>
            </a:xfrm>
            <a:prstGeom prst="line">
              <a:avLst/>
            </a:prstGeom>
            <a:grpFill/>
            <a:ln w="15875">
              <a:solidFill>
                <a:srgbClr val="044491"/>
              </a:solidFill>
            </a:ln>
          </p:spPr>
          <p:style>
            <a:lnRef idx="1">
              <a:schemeClr val="accent1"/>
            </a:lnRef>
            <a:fillRef idx="0">
              <a:schemeClr val="accent1"/>
            </a:fillRef>
            <a:effectRef idx="0">
              <a:schemeClr val="accent1"/>
            </a:effectRef>
            <a:fontRef idx="minor">
              <a:schemeClr val="tx1"/>
            </a:fontRef>
          </p:style>
        </p:cxnSp>
        <p:sp>
          <p:nvSpPr>
            <p:cNvPr id="21" name="文本框 20">
              <a:extLst>
                <a:ext uri="{FF2B5EF4-FFF2-40B4-BE49-F238E27FC236}">
                  <a16:creationId xmlns:a16="http://schemas.microsoft.com/office/drawing/2014/main" id="{05035AD2-97BB-4810-9EA6-F5E102517B2C}"/>
                </a:ext>
              </a:extLst>
            </p:cNvPr>
            <p:cNvSpPr txBox="1"/>
            <p:nvPr/>
          </p:nvSpPr>
          <p:spPr>
            <a:xfrm>
              <a:off x="1086366" y="2108013"/>
              <a:ext cx="7041959" cy="400110"/>
            </a:xfrm>
            <a:prstGeom prst="rect">
              <a:avLst/>
            </a:prstGeom>
            <a:noFill/>
            <a:ln>
              <a:noFill/>
            </a:ln>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000" b="1" i="0" u="none" strike="noStrike" kern="1200" cap="none" spc="0" normalizeH="0" baseline="0" noProof="0">
                  <a:ln>
                    <a:noFill/>
                  </a:ln>
                  <a:solidFill>
                    <a:srgbClr val="044491"/>
                  </a:solidFill>
                  <a:effectLst/>
                  <a:uLnTx/>
                  <a:uFillTx/>
                  <a:latin typeface="微软雅黑"/>
                  <a:ea typeface="微软雅黑"/>
                  <a:cs typeface="+mn-cs"/>
                </a:rPr>
                <a:t>1.</a:t>
              </a:r>
              <a:r>
                <a:rPr kumimoji="0" lang="zh-CN" altLang="en-US" sz="2000" b="1" i="0" u="none" strike="noStrike" kern="1200" cap="none" spc="0" normalizeH="0" baseline="0" noProof="0">
                  <a:ln>
                    <a:noFill/>
                  </a:ln>
                  <a:solidFill>
                    <a:srgbClr val="044491"/>
                  </a:solidFill>
                  <a:effectLst/>
                  <a:uLnTx/>
                  <a:uFillTx/>
                  <a:latin typeface="微软雅黑"/>
                  <a:ea typeface="微软雅黑"/>
                  <a:cs typeface="+mn-cs"/>
                </a:rPr>
                <a:t> 业务洽谈</a:t>
              </a:r>
            </a:p>
          </p:txBody>
        </p:sp>
      </p:grpSp>
      <p:sp>
        <p:nvSpPr>
          <p:cNvPr id="22" name="圆角矩形 55">
            <a:extLst>
              <a:ext uri="{FF2B5EF4-FFF2-40B4-BE49-F238E27FC236}">
                <a16:creationId xmlns:a16="http://schemas.microsoft.com/office/drawing/2014/main" id="{18A8DD32-8A98-4843-BB1D-84F2AC0EBF61}"/>
              </a:ext>
            </a:extLst>
          </p:cNvPr>
          <p:cNvSpPr/>
          <p:nvPr/>
        </p:nvSpPr>
        <p:spPr>
          <a:xfrm>
            <a:off x="523941" y="1286084"/>
            <a:ext cx="2895600" cy="432792"/>
          </a:xfrm>
          <a:prstGeom prst="round2DiagRect">
            <a:avLst>
              <a:gd name="adj1" fmla="val 50000"/>
              <a:gd name="adj2" fmla="val 0"/>
            </a:avLst>
          </a:prstGeom>
          <a:gradFill>
            <a:gsLst>
              <a:gs pos="0">
                <a:srgbClr val="0F71E9"/>
              </a:gs>
              <a:gs pos="100000">
                <a:srgbClr val="044491"/>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72000" tIns="0" rIns="72000" bIns="0" rtlCol="0" anchor="ctr">
            <a:spAutoFit/>
          </a:bodyPr>
          <a:lstStyle/>
          <a:p>
            <a:pPr algn="ctr"/>
            <a:r>
              <a:rPr kumimoji="0" lang="en-US" altLang="zh-CN" sz="2000" b="1" i="0" u="none" strike="noStrike" kern="1200" cap="none" spc="0" normalizeH="0" baseline="0" noProof="0">
                <a:ln>
                  <a:noFill/>
                </a:ln>
                <a:solidFill>
                  <a:schemeClr val="bg1"/>
                </a:solidFill>
                <a:effectLst/>
                <a:uLnTx/>
                <a:uFillTx/>
                <a:latin typeface="微软雅黑"/>
                <a:ea typeface="微软雅黑"/>
                <a:cs typeface="+mn-cs"/>
              </a:rPr>
              <a:t>2.1.1</a:t>
            </a:r>
            <a:r>
              <a:rPr kumimoji="0" lang="zh-CN" altLang="en-US" sz="2000" b="1" i="0" u="none" strike="noStrike" kern="1200" cap="none" spc="0" normalizeH="0" baseline="0" noProof="0">
                <a:ln>
                  <a:noFill/>
                </a:ln>
                <a:solidFill>
                  <a:schemeClr val="bg1"/>
                </a:solidFill>
                <a:effectLst/>
                <a:uLnTx/>
                <a:uFillTx/>
                <a:latin typeface="微软雅黑"/>
                <a:ea typeface="微软雅黑"/>
                <a:cs typeface="+mn-cs"/>
              </a:rPr>
              <a:t>　接受委托</a:t>
            </a:r>
            <a:endParaRPr lang="zh-CN" altLang="en-US" sz="2000">
              <a:solidFill>
                <a:schemeClr val="bg1"/>
              </a:solidFill>
            </a:endParaRPr>
          </a:p>
        </p:txBody>
      </p:sp>
      <p:sp>
        <p:nvSpPr>
          <p:cNvPr id="23" name="文本框 22">
            <a:extLst>
              <a:ext uri="{FF2B5EF4-FFF2-40B4-BE49-F238E27FC236}">
                <a16:creationId xmlns:a16="http://schemas.microsoft.com/office/drawing/2014/main" id="{73530791-125D-4000-A309-7816135725E5}"/>
              </a:ext>
            </a:extLst>
          </p:cNvPr>
          <p:cNvSpPr txBox="1"/>
          <p:nvPr/>
        </p:nvSpPr>
        <p:spPr>
          <a:xfrm>
            <a:off x="1248720" y="2929976"/>
            <a:ext cx="9724080" cy="3259675"/>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业务洽谈是二手车评估的第一项工作，是一项重要的日常工作，也是二手车服务企业生存的基础。业务洽谈工作的好坏直接影响二手车评估机构的形象和信誉，因此，鉴定评估人员应该重视并做好业务洽谈工作。</a:t>
            </a: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通过业务洽谈，应该初步了解下述情况。</a:t>
            </a:r>
            <a:endPar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endParaRP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1</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）车主基本情况。</a:t>
            </a:r>
            <a:endParaRPr lang="en-US" altLang="zh-CN">
              <a:solidFill>
                <a:prstClr val="black">
                  <a:lumMod val="75000"/>
                  <a:lumOff val="25000"/>
                </a:prstClr>
              </a:solidFill>
              <a:latin typeface="+mn-ea"/>
            </a:endParaRP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2</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）评估目的。</a:t>
            </a:r>
            <a:endPar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endParaRPr>
          </a:p>
          <a:p>
            <a:pPr indent="457200" algn="just">
              <a:lnSpc>
                <a:spcPct val="150000"/>
              </a:lnSpc>
              <a:spcBef>
                <a:spcPts val="600"/>
              </a:spcBef>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3</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）评估对象及其基本情况。</a:t>
            </a:r>
          </a:p>
        </p:txBody>
      </p:sp>
      <p:sp>
        <p:nvSpPr>
          <p:cNvPr id="8" name="文本框 7">
            <a:extLst>
              <a:ext uri="{FF2B5EF4-FFF2-40B4-BE49-F238E27FC236}">
                <a16:creationId xmlns:a16="http://schemas.microsoft.com/office/drawing/2014/main" id="{EFC325DA-B1CF-4CBF-9473-30963D0E83E7}"/>
              </a:ext>
            </a:extLst>
          </p:cNvPr>
          <p:cNvSpPr txBox="1"/>
          <p:nvPr/>
        </p:nvSpPr>
        <p:spPr>
          <a:xfrm>
            <a:off x="1248720" y="2472776"/>
            <a:ext cx="4847280" cy="457498"/>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en-US" altLang="zh-CN" sz="1800" b="1" i="0" u="none" strike="noStrike" kern="1200" cap="none" spc="0" normalizeH="0" baseline="0" noProof="0">
                <a:ln>
                  <a:noFill/>
                </a:ln>
                <a:solidFill>
                  <a:prstClr val="black">
                    <a:lumMod val="75000"/>
                    <a:lumOff val="25000"/>
                  </a:prstClr>
                </a:solidFill>
                <a:effectLst/>
                <a:uLnTx/>
                <a:uFillTx/>
                <a:latin typeface="+mn-ea"/>
                <a:cs typeface="+mn-cs"/>
              </a:rPr>
              <a:t>1</a:t>
            </a:r>
            <a:r>
              <a:rPr kumimoji="0" lang="zh-CN" altLang="en-US" sz="1800" b="1" i="0" u="none" strike="noStrike" kern="1200" cap="none" spc="0" normalizeH="0" baseline="0" noProof="0">
                <a:ln>
                  <a:noFill/>
                </a:ln>
                <a:solidFill>
                  <a:prstClr val="black">
                    <a:lumMod val="75000"/>
                    <a:lumOff val="25000"/>
                  </a:prstClr>
                </a:solidFill>
                <a:effectLst/>
                <a:uLnTx/>
                <a:uFillTx/>
                <a:latin typeface="+mn-ea"/>
                <a:cs typeface="+mn-cs"/>
              </a:rPr>
              <a:t>）洽谈内容</a:t>
            </a:r>
          </a:p>
        </p:txBody>
      </p:sp>
    </p:spTree>
    <p:extLst>
      <p:ext uri="{BB962C8B-B14F-4D97-AF65-F5344CB8AC3E}">
        <p14:creationId xmlns:p14="http://schemas.microsoft.com/office/powerpoint/2010/main" val="3926660722"/>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974526" y="321818"/>
            <a:ext cx="4387740" cy="523220"/>
          </a:xfrm>
          <a:prstGeom prst="rect">
            <a:avLst/>
          </a:prstGeom>
          <a:noFill/>
        </p:spPr>
        <p:txBody>
          <a:bodyPr wrap="none" rtlCol="0">
            <a:spAutoFit/>
          </a:bodyPr>
          <a:lstStyle/>
          <a:p>
            <a:r>
              <a:rPr lang="zh-CN" altLang="en-US" sz="2800">
                <a:solidFill>
                  <a:srgbClr val="044491"/>
                </a:solidFill>
                <a:latin typeface="+mj-ea"/>
                <a:ea typeface="+mj-ea"/>
              </a:rPr>
              <a:t>单元 </a:t>
            </a:r>
            <a:r>
              <a:rPr lang="en-US" altLang="zh-CN" sz="2800">
                <a:solidFill>
                  <a:srgbClr val="044491"/>
                </a:solidFill>
                <a:latin typeface="+mj-ea"/>
                <a:ea typeface="+mj-ea"/>
              </a:rPr>
              <a:t>2.1</a:t>
            </a:r>
            <a:r>
              <a:rPr lang="zh-CN" altLang="en-US" sz="2800">
                <a:solidFill>
                  <a:srgbClr val="044491"/>
                </a:solidFill>
                <a:latin typeface="+mj-ea"/>
                <a:ea typeface="+mj-ea"/>
              </a:rPr>
              <a:t>　二手车手续检查</a:t>
            </a:r>
            <a:endParaRPr lang="zh-CN" altLang="en-US" sz="2800" dirty="0">
              <a:solidFill>
                <a:srgbClr val="044491"/>
              </a:solidFill>
              <a:latin typeface="+mj-ea"/>
              <a:ea typeface="+mj-ea"/>
            </a:endParaRPr>
          </a:p>
        </p:txBody>
      </p:sp>
      <p:grpSp>
        <p:nvGrpSpPr>
          <p:cNvPr id="19" name="组合 18">
            <a:extLst>
              <a:ext uri="{FF2B5EF4-FFF2-40B4-BE49-F238E27FC236}">
                <a16:creationId xmlns:a16="http://schemas.microsoft.com/office/drawing/2014/main" id="{C4E457B6-9096-45DA-8FF6-413D1A744137}"/>
              </a:ext>
            </a:extLst>
          </p:cNvPr>
          <p:cNvGrpSpPr/>
          <p:nvPr/>
        </p:nvGrpSpPr>
        <p:grpSpPr>
          <a:xfrm>
            <a:off x="1064400" y="1757733"/>
            <a:ext cx="7041959" cy="401827"/>
            <a:chOff x="1086366" y="2108013"/>
            <a:chExt cx="7041959" cy="401827"/>
          </a:xfrm>
          <a:noFill/>
        </p:grpSpPr>
        <p:cxnSp>
          <p:nvCxnSpPr>
            <p:cNvPr id="20" name="直接连接符 19">
              <a:extLst>
                <a:ext uri="{FF2B5EF4-FFF2-40B4-BE49-F238E27FC236}">
                  <a16:creationId xmlns:a16="http://schemas.microsoft.com/office/drawing/2014/main" id="{EC3062AD-A497-485B-8DC1-8867DE4C136C}"/>
                </a:ext>
              </a:extLst>
            </p:cNvPr>
            <p:cNvCxnSpPr/>
            <p:nvPr/>
          </p:nvCxnSpPr>
          <p:spPr>
            <a:xfrm>
              <a:off x="1167544" y="2509840"/>
              <a:ext cx="2512088" cy="0"/>
            </a:xfrm>
            <a:prstGeom prst="line">
              <a:avLst/>
            </a:prstGeom>
            <a:grpFill/>
            <a:ln w="15875">
              <a:solidFill>
                <a:srgbClr val="044491"/>
              </a:solidFill>
            </a:ln>
          </p:spPr>
          <p:style>
            <a:lnRef idx="1">
              <a:schemeClr val="accent1"/>
            </a:lnRef>
            <a:fillRef idx="0">
              <a:schemeClr val="accent1"/>
            </a:fillRef>
            <a:effectRef idx="0">
              <a:schemeClr val="accent1"/>
            </a:effectRef>
            <a:fontRef idx="minor">
              <a:schemeClr val="tx1"/>
            </a:fontRef>
          </p:style>
        </p:cxnSp>
        <p:sp>
          <p:nvSpPr>
            <p:cNvPr id="21" name="文本框 20">
              <a:extLst>
                <a:ext uri="{FF2B5EF4-FFF2-40B4-BE49-F238E27FC236}">
                  <a16:creationId xmlns:a16="http://schemas.microsoft.com/office/drawing/2014/main" id="{05035AD2-97BB-4810-9EA6-F5E102517B2C}"/>
                </a:ext>
              </a:extLst>
            </p:cNvPr>
            <p:cNvSpPr txBox="1"/>
            <p:nvPr/>
          </p:nvSpPr>
          <p:spPr>
            <a:xfrm>
              <a:off x="1086366" y="2108013"/>
              <a:ext cx="7041959" cy="400110"/>
            </a:xfrm>
            <a:prstGeom prst="rect">
              <a:avLst/>
            </a:prstGeom>
            <a:noFill/>
            <a:ln>
              <a:noFill/>
            </a:ln>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000" b="1" i="0" u="none" strike="noStrike" kern="1200" cap="none" spc="0" normalizeH="0" baseline="0" noProof="0">
                  <a:ln>
                    <a:noFill/>
                  </a:ln>
                  <a:solidFill>
                    <a:srgbClr val="044491"/>
                  </a:solidFill>
                  <a:effectLst/>
                  <a:uLnTx/>
                  <a:uFillTx/>
                  <a:latin typeface="微软雅黑"/>
                  <a:ea typeface="微软雅黑"/>
                  <a:cs typeface="+mn-cs"/>
                </a:rPr>
                <a:t>3.</a:t>
              </a:r>
              <a:r>
                <a:rPr kumimoji="0" lang="zh-CN" altLang="en-US" sz="2000" b="1" i="0" u="none" strike="noStrike" kern="1200" cap="none" spc="0" normalizeH="0" baseline="0" noProof="0">
                  <a:ln>
                    <a:noFill/>
                  </a:ln>
                  <a:solidFill>
                    <a:srgbClr val="044491"/>
                  </a:solidFill>
                  <a:effectLst/>
                  <a:uLnTx/>
                  <a:uFillTx/>
                  <a:latin typeface="微软雅黑"/>
                  <a:ea typeface="微软雅黑"/>
                  <a:cs typeface="+mn-cs"/>
                </a:rPr>
                <a:t>　 光照方向</a:t>
              </a:r>
            </a:p>
          </p:txBody>
        </p:sp>
      </p:grpSp>
      <p:sp>
        <p:nvSpPr>
          <p:cNvPr id="23" name="文本框 22">
            <a:extLst>
              <a:ext uri="{FF2B5EF4-FFF2-40B4-BE49-F238E27FC236}">
                <a16:creationId xmlns:a16="http://schemas.microsoft.com/office/drawing/2014/main" id="{73530791-125D-4000-A309-7816135725E5}"/>
              </a:ext>
            </a:extLst>
          </p:cNvPr>
          <p:cNvSpPr txBox="1"/>
          <p:nvPr/>
        </p:nvSpPr>
        <p:spPr>
          <a:xfrm>
            <a:off x="1248720" y="2290548"/>
            <a:ext cx="9724080" cy="3182731"/>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光照方向是指光线与被拍摄者的关系，一般分为正面光、侧面光和逆光 </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3 </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种。对二手车拍照应尽量采用正面光拍摄，使二手车车辆的轮廓分明、牌照号码清晰、车身颜色真实。</a:t>
            </a:r>
            <a:endPar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endParaRP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1</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）选择场地选择宽敞、平坦的场地，背景尽量简单。</a:t>
            </a: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2</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）准备二手车。包括：①车身要擦洗干净；②前挡风玻璃及仪表盘上无杂物；③机动车号牌无遮挡；④关闭各车门；⑤方向盘回正，前轮处于直线行驶状态。</a:t>
            </a: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3</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）选择拍照角度和方向。光照方向应采用正面光拍摄，拍照距离以全车影像充满整个画面为宜，以平拍方式，与待拍车辆的左前侧呈 </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45°</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方向进行拍摄。</a:t>
            </a:r>
          </a:p>
        </p:txBody>
      </p:sp>
    </p:spTree>
    <p:extLst>
      <p:ext uri="{BB962C8B-B14F-4D97-AF65-F5344CB8AC3E}">
        <p14:creationId xmlns:p14="http://schemas.microsoft.com/office/powerpoint/2010/main" val="3535594089"/>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974526" y="321818"/>
            <a:ext cx="4387740" cy="523220"/>
          </a:xfrm>
          <a:prstGeom prst="rect">
            <a:avLst/>
          </a:prstGeom>
          <a:noFill/>
        </p:spPr>
        <p:txBody>
          <a:bodyPr wrap="none" rtlCol="0">
            <a:spAutoFit/>
          </a:bodyPr>
          <a:lstStyle/>
          <a:p>
            <a:r>
              <a:rPr lang="zh-CN" altLang="en-US" sz="2800">
                <a:solidFill>
                  <a:srgbClr val="044491"/>
                </a:solidFill>
                <a:latin typeface="+mj-ea"/>
                <a:ea typeface="+mj-ea"/>
              </a:rPr>
              <a:t>单元 </a:t>
            </a:r>
            <a:r>
              <a:rPr lang="en-US" altLang="zh-CN" sz="2800">
                <a:solidFill>
                  <a:srgbClr val="044491"/>
                </a:solidFill>
                <a:latin typeface="+mj-ea"/>
                <a:ea typeface="+mj-ea"/>
              </a:rPr>
              <a:t>2.1</a:t>
            </a:r>
            <a:r>
              <a:rPr lang="zh-CN" altLang="en-US" sz="2800">
                <a:solidFill>
                  <a:srgbClr val="044491"/>
                </a:solidFill>
                <a:latin typeface="+mj-ea"/>
                <a:ea typeface="+mj-ea"/>
              </a:rPr>
              <a:t>　二手车手续检查</a:t>
            </a:r>
            <a:endParaRPr lang="zh-CN" altLang="en-US" sz="2800" dirty="0">
              <a:solidFill>
                <a:srgbClr val="044491"/>
              </a:solidFill>
              <a:latin typeface="+mj-ea"/>
              <a:ea typeface="+mj-ea"/>
            </a:endParaRPr>
          </a:p>
        </p:txBody>
      </p:sp>
      <p:sp>
        <p:nvSpPr>
          <p:cNvPr id="23" name="文本框 22">
            <a:extLst>
              <a:ext uri="{FF2B5EF4-FFF2-40B4-BE49-F238E27FC236}">
                <a16:creationId xmlns:a16="http://schemas.microsoft.com/office/drawing/2014/main" id="{73530791-125D-4000-A309-7816135725E5}"/>
              </a:ext>
            </a:extLst>
          </p:cNvPr>
          <p:cNvSpPr txBox="1"/>
          <p:nvPr/>
        </p:nvSpPr>
        <p:spPr>
          <a:xfrm>
            <a:off x="1248720" y="1861923"/>
            <a:ext cx="9724080" cy="458908"/>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典型的二手车照片如图 </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2-1-2 </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所示。</a:t>
            </a:r>
          </a:p>
        </p:txBody>
      </p:sp>
      <p:grpSp>
        <p:nvGrpSpPr>
          <p:cNvPr id="9" name="组合 8">
            <a:extLst>
              <a:ext uri="{FF2B5EF4-FFF2-40B4-BE49-F238E27FC236}">
                <a16:creationId xmlns:a16="http://schemas.microsoft.com/office/drawing/2014/main" id="{7F8E89C4-C376-4C8D-A8BA-7A49F040329C}"/>
              </a:ext>
            </a:extLst>
          </p:cNvPr>
          <p:cNvGrpSpPr/>
          <p:nvPr/>
        </p:nvGrpSpPr>
        <p:grpSpPr>
          <a:xfrm>
            <a:off x="4039161" y="2320831"/>
            <a:ext cx="4143197" cy="3253568"/>
            <a:chOff x="4039161" y="2320831"/>
            <a:chExt cx="4143197" cy="3253568"/>
          </a:xfrm>
        </p:grpSpPr>
        <p:pic>
          <p:nvPicPr>
            <p:cNvPr id="6" name="图片 5">
              <a:extLst>
                <a:ext uri="{FF2B5EF4-FFF2-40B4-BE49-F238E27FC236}">
                  <a16:creationId xmlns:a16="http://schemas.microsoft.com/office/drawing/2014/main" id="{9D0EB483-2B1B-4770-B997-7026E43AD0DB}"/>
                </a:ext>
              </a:extLst>
            </p:cNvPr>
            <p:cNvPicPr>
              <a:picLocks noChangeAspect="1"/>
            </p:cNvPicPr>
            <p:nvPr/>
          </p:nvPicPr>
          <p:blipFill>
            <a:blip r:embed="rId3"/>
            <a:stretch>
              <a:fillRect/>
            </a:stretch>
          </p:blipFill>
          <p:spPr>
            <a:xfrm>
              <a:off x="4039161" y="2320831"/>
              <a:ext cx="4143197" cy="2872616"/>
            </a:xfrm>
            <a:prstGeom prst="rect">
              <a:avLst/>
            </a:prstGeom>
          </p:spPr>
        </p:pic>
        <p:pic>
          <p:nvPicPr>
            <p:cNvPr id="8" name="图片 7">
              <a:extLst>
                <a:ext uri="{FF2B5EF4-FFF2-40B4-BE49-F238E27FC236}">
                  <a16:creationId xmlns:a16="http://schemas.microsoft.com/office/drawing/2014/main" id="{AC6007FC-10F7-4CC7-B4C5-F046E206E575}"/>
                </a:ext>
              </a:extLst>
            </p:cNvPr>
            <p:cNvPicPr>
              <a:picLocks noChangeAspect="1"/>
            </p:cNvPicPr>
            <p:nvPr/>
          </p:nvPicPr>
          <p:blipFill>
            <a:blip r:embed="rId4"/>
            <a:stretch>
              <a:fillRect/>
            </a:stretch>
          </p:blipFill>
          <p:spPr>
            <a:xfrm>
              <a:off x="4719809" y="5193447"/>
              <a:ext cx="2752381" cy="380952"/>
            </a:xfrm>
            <a:prstGeom prst="rect">
              <a:avLst/>
            </a:prstGeom>
          </p:spPr>
        </p:pic>
      </p:grpSp>
    </p:spTree>
    <p:extLst>
      <p:ext uri="{BB962C8B-B14F-4D97-AF65-F5344CB8AC3E}">
        <p14:creationId xmlns:p14="http://schemas.microsoft.com/office/powerpoint/2010/main" val="1498700957"/>
      </p:ext>
    </p:extLst>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974526" y="321818"/>
            <a:ext cx="4387740" cy="523220"/>
          </a:xfrm>
          <a:prstGeom prst="rect">
            <a:avLst/>
          </a:prstGeom>
          <a:noFill/>
        </p:spPr>
        <p:txBody>
          <a:bodyPr wrap="none" rtlCol="0">
            <a:spAutoFit/>
          </a:bodyPr>
          <a:lstStyle/>
          <a:p>
            <a:r>
              <a:rPr lang="zh-CN" altLang="en-US" sz="2800">
                <a:solidFill>
                  <a:srgbClr val="044491"/>
                </a:solidFill>
                <a:latin typeface="+mj-ea"/>
                <a:ea typeface="+mj-ea"/>
              </a:rPr>
              <a:t>单元 </a:t>
            </a:r>
            <a:r>
              <a:rPr lang="en-US" altLang="zh-CN" sz="2800">
                <a:solidFill>
                  <a:srgbClr val="044491"/>
                </a:solidFill>
                <a:latin typeface="+mj-ea"/>
                <a:ea typeface="+mj-ea"/>
              </a:rPr>
              <a:t>2.1</a:t>
            </a:r>
            <a:r>
              <a:rPr lang="zh-CN" altLang="en-US" sz="2800">
                <a:solidFill>
                  <a:srgbClr val="044491"/>
                </a:solidFill>
                <a:latin typeface="+mj-ea"/>
                <a:ea typeface="+mj-ea"/>
              </a:rPr>
              <a:t>　二手车手续检查</a:t>
            </a:r>
            <a:endParaRPr lang="zh-CN" altLang="en-US" sz="2800" dirty="0">
              <a:solidFill>
                <a:srgbClr val="044491"/>
              </a:solidFill>
              <a:latin typeface="+mj-ea"/>
              <a:ea typeface="+mj-ea"/>
            </a:endParaRPr>
          </a:p>
        </p:txBody>
      </p:sp>
      <p:sp>
        <p:nvSpPr>
          <p:cNvPr id="23" name="文本框 22">
            <a:extLst>
              <a:ext uri="{FF2B5EF4-FFF2-40B4-BE49-F238E27FC236}">
                <a16:creationId xmlns:a16="http://schemas.microsoft.com/office/drawing/2014/main" id="{73530791-125D-4000-A309-7816135725E5}"/>
              </a:ext>
            </a:extLst>
          </p:cNvPr>
          <p:cNvSpPr txBox="1"/>
          <p:nvPr/>
        </p:nvSpPr>
        <p:spPr>
          <a:xfrm>
            <a:off x="1233960" y="2014323"/>
            <a:ext cx="9724080" cy="2428678"/>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4</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）注意事项。包括：</a:t>
            </a: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①光照方向应采用正面光，尽量避免强烈或昏暗光照，不采用侧面光和逆光。</a:t>
            </a: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②以平拍方式进行拍摄，不要采用俯拍或仰拍。</a:t>
            </a: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③所拍车辆要进行认真的准备。</a:t>
            </a: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④所拍照片要使二手车的轮廓分明、牌照号码清晰、车身颜色真实。</a:t>
            </a:r>
          </a:p>
        </p:txBody>
      </p:sp>
    </p:spTree>
    <p:extLst>
      <p:ext uri="{BB962C8B-B14F-4D97-AF65-F5344CB8AC3E}">
        <p14:creationId xmlns:p14="http://schemas.microsoft.com/office/powerpoint/2010/main" val="489945863"/>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直角三角形 3">
            <a:extLst>
              <a:ext uri="{FF2B5EF4-FFF2-40B4-BE49-F238E27FC236}">
                <a16:creationId xmlns:a16="http://schemas.microsoft.com/office/drawing/2014/main" id="{D23F6AD7-4BF0-41CD-B193-1D4F95156F2E}"/>
              </a:ext>
            </a:extLst>
          </p:cNvPr>
          <p:cNvSpPr/>
          <p:nvPr/>
        </p:nvSpPr>
        <p:spPr>
          <a:xfrm>
            <a:off x="0" y="0"/>
            <a:ext cx="6880485" cy="6880485"/>
          </a:xfrm>
          <a:prstGeom prst="rtTriangle">
            <a:avLst/>
          </a:prstGeom>
          <a:blipFill dpi="0" rotWithShape="1">
            <a:blip r:embed="rId2"/>
            <a:srcRect/>
            <a:stretch>
              <a:fillRect l="-85702" t="-596" r="-2286" b="-5178"/>
            </a:stretch>
          </a:blipFill>
          <a:ln>
            <a:noFill/>
          </a:ln>
          <a:effectLst>
            <a:outerShdw blurRad="63500" algn="ctr" rotWithShape="0">
              <a:prstClr val="black">
                <a:alpha val="40000"/>
              </a:prstClr>
            </a:outerShdw>
          </a:effectLst>
        </p:spPr>
        <p:txBody>
          <a:bodyPr vert="horz" wrap="square" lIns="91440" tIns="45720" rIns="91440" bIns="45720" numCol="1" anchor="ctr" anchorCtr="0" compatLnSpc="1">
            <a:prstTxWarp prst="textNoShape">
              <a:avLst/>
            </a:prstTxWarp>
          </a:bodyPr>
          <a:lstStyle/>
          <a:p>
            <a:pPr algn="ctr"/>
            <a:endParaRPr lang="zh-CN" altLang="en-US" sz="4800">
              <a:solidFill>
                <a:prstClr val="white"/>
              </a:solidFill>
              <a:latin typeface="迷你简菱心" panose="02010609000101010101" pitchFamily="49" charset="-122"/>
              <a:ea typeface="迷你简菱心" panose="02010609000101010101" pitchFamily="49" charset="-122"/>
            </a:endParaRPr>
          </a:p>
        </p:txBody>
      </p:sp>
      <p:sp>
        <p:nvSpPr>
          <p:cNvPr id="5" name="任意多边形 2">
            <a:extLst>
              <a:ext uri="{FF2B5EF4-FFF2-40B4-BE49-F238E27FC236}">
                <a16:creationId xmlns:a16="http://schemas.microsoft.com/office/drawing/2014/main" id="{50EA4B7C-CD1C-4206-8894-32954F8D5FAB}"/>
              </a:ext>
            </a:extLst>
          </p:cNvPr>
          <p:cNvSpPr/>
          <p:nvPr/>
        </p:nvSpPr>
        <p:spPr>
          <a:xfrm rot="5400000" flipV="1">
            <a:off x="675384" y="-15772"/>
            <a:ext cx="4576893" cy="4576893"/>
          </a:xfrm>
          <a:custGeom>
            <a:avLst/>
            <a:gdLst>
              <a:gd name="connsiteX0" fmla="*/ 0 w 4343400"/>
              <a:gd name="connsiteY0" fmla="*/ 0 h 4343400"/>
              <a:gd name="connsiteX1" fmla="*/ 4343400 w 4343400"/>
              <a:gd name="connsiteY1" fmla="*/ 4343400 h 4343400"/>
              <a:gd name="connsiteX2" fmla="*/ 3486149 w 4343400"/>
              <a:gd name="connsiteY2" fmla="*/ 4343400 h 4343400"/>
              <a:gd name="connsiteX3" fmla="*/ 0 w 4343400"/>
              <a:gd name="connsiteY3" fmla="*/ 857251 h 4343400"/>
              <a:gd name="connsiteX4" fmla="*/ 0 w 4343400"/>
              <a:gd name="connsiteY4" fmla="*/ 0 h 4343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343400" h="4343400">
                <a:moveTo>
                  <a:pt x="0" y="0"/>
                </a:moveTo>
                <a:lnTo>
                  <a:pt x="4343400" y="4343400"/>
                </a:lnTo>
                <a:lnTo>
                  <a:pt x="3486149" y="4343400"/>
                </a:lnTo>
                <a:lnTo>
                  <a:pt x="0" y="857251"/>
                </a:lnTo>
                <a:lnTo>
                  <a:pt x="0" y="0"/>
                </a:lnTo>
                <a:close/>
              </a:path>
            </a:pathLst>
          </a:custGeom>
          <a:gradFill flip="none" rotWithShape="1">
            <a:gsLst>
              <a:gs pos="0">
                <a:srgbClr val="003473">
                  <a:lumMod val="60000"/>
                  <a:lumOff val="40000"/>
                </a:srgbClr>
              </a:gs>
              <a:gs pos="77000">
                <a:srgbClr val="003473"/>
              </a:gs>
            </a:gsLst>
            <a:path path="circle">
              <a:fillToRect l="100000" b="100000"/>
            </a:path>
            <a:tileRect t="-100000" r="-100000"/>
          </a:gradFill>
          <a:ln>
            <a:noFill/>
          </a:ln>
          <a:effectLst>
            <a:outerShdw blurRad="63500" algn="ctr" rotWithShape="0">
              <a:prstClr val="black">
                <a:alpha val="40000"/>
              </a:prstClr>
            </a:outerShdw>
          </a:effectLst>
        </p:spPr>
        <p:txBody>
          <a:bodyPr vert="horz" wrap="square" lIns="91440" tIns="45720" rIns="91440" bIns="45720" numCol="1" anchor="ctr" anchorCtr="0" compatLnSpc="1">
            <a:prstTxWarp prst="textNoShape">
              <a:avLst/>
            </a:prstTxWarp>
          </a:bodyPr>
          <a:lstStyle/>
          <a:p>
            <a:pPr algn="ctr"/>
            <a:endParaRPr lang="zh-CN" altLang="en-US" sz="4800">
              <a:solidFill>
                <a:prstClr val="white"/>
              </a:solidFill>
              <a:latin typeface="迷你简菱心" panose="02010609000101010101" pitchFamily="49" charset="-122"/>
              <a:ea typeface="迷你简菱心" panose="02010609000101010101" pitchFamily="49" charset="-122"/>
            </a:endParaRPr>
          </a:p>
        </p:txBody>
      </p:sp>
      <p:sp>
        <p:nvSpPr>
          <p:cNvPr id="6" name="直角三角形 5">
            <a:extLst>
              <a:ext uri="{FF2B5EF4-FFF2-40B4-BE49-F238E27FC236}">
                <a16:creationId xmlns:a16="http://schemas.microsoft.com/office/drawing/2014/main" id="{4FCA494D-E658-4F49-8D95-3CC543B2A094}"/>
              </a:ext>
            </a:extLst>
          </p:cNvPr>
          <p:cNvSpPr/>
          <p:nvPr/>
        </p:nvSpPr>
        <p:spPr>
          <a:xfrm rot="2700000" flipV="1">
            <a:off x="9362847" y="5668215"/>
            <a:ext cx="2362507" cy="2362507"/>
          </a:xfrm>
          <a:prstGeom prst="rtTriangle">
            <a:avLst/>
          </a:prstGeom>
          <a:gradFill flip="none" rotWithShape="1">
            <a:gsLst>
              <a:gs pos="0">
                <a:srgbClr val="003473">
                  <a:lumMod val="60000"/>
                  <a:lumOff val="40000"/>
                </a:srgbClr>
              </a:gs>
              <a:gs pos="77000">
                <a:srgbClr val="003473"/>
              </a:gs>
            </a:gsLst>
            <a:path path="circle">
              <a:fillToRect l="100000" b="100000"/>
            </a:path>
            <a:tileRect t="-100000" r="-100000"/>
          </a:gradFill>
          <a:ln>
            <a:noFill/>
          </a:ln>
          <a:effectLst>
            <a:outerShdw blurRad="63500" algn="ctr" rotWithShape="0">
              <a:prstClr val="black">
                <a:alpha val="40000"/>
              </a:prstClr>
            </a:outerShdw>
          </a:effectLst>
        </p:spPr>
        <p:txBody>
          <a:bodyPr vert="horz" wrap="square" lIns="91440" tIns="45720" rIns="91440" bIns="45720" numCol="1" anchor="ctr" anchorCtr="0" compatLnSpc="1">
            <a:prstTxWarp prst="textNoShape">
              <a:avLst/>
            </a:prstTxWarp>
          </a:bodyPr>
          <a:lstStyle/>
          <a:p>
            <a:pPr algn="ctr"/>
            <a:endParaRPr lang="zh-CN" altLang="en-US" sz="4800">
              <a:solidFill>
                <a:prstClr val="white"/>
              </a:solidFill>
              <a:latin typeface="迷你简菱心" panose="02010609000101010101" pitchFamily="49" charset="-122"/>
              <a:ea typeface="迷你简菱心" panose="02010609000101010101" pitchFamily="49" charset="-122"/>
            </a:endParaRPr>
          </a:p>
        </p:txBody>
      </p:sp>
      <p:grpSp>
        <p:nvGrpSpPr>
          <p:cNvPr id="12" name="组合 11">
            <a:extLst>
              <a:ext uri="{FF2B5EF4-FFF2-40B4-BE49-F238E27FC236}">
                <a16:creationId xmlns:a16="http://schemas.microsoft.com/office/drawing/2014/main" id="{FE1D441D-E643-4C8B-9A0B-17235EADD2DC}"/>
              </a:ext>
            </a:extLst>
          </p:cNvPr>
          <p:cNvGrpSpPr/>
          <p:nvPr/>
        </p:nvGrpSpPr>
        <p:grpSpPr>
          <a:xfrm>
            <a:off x="7068904" y="1952285"/>
            <a:ext cx="3262432" cy="2316903"/>
            <a:chOff x="8450029" y="1237910"/>
            <a:chExt cx="3262432" cy="2316903"/>
          </a:xfrm>
        </p:grpSpPr>
        <p:sp>
          <p:nvSpPr>
            <p:cNvPr id="13" name="文本框 12">
              <a:extLst>
                <a:ext uri="{FF2B5EF4-FFF2-40B4-BE49-F238E27FC236}">
                  <a16:creationId xmlns:a16="http://schemas.microsoft.com/office/drawing/2014/main" id="{964D2DBE-AF03-449A-9F82-210E6FAA4C56}"/>
                </a:ext>
              </a:extLst>
            </p:cNvPr>
            <p:cNvSpPr txBox="1"/>
            <p:nvPr/>
          </p:nvSpPr>
          <p:spPr>
            <a:xfrm>
              <a:off x="8450029" y="2539150"/>
              <a:ext cx="3262432" cy="1015663"/>
            </a:xfrm>
            <a:prstGeom prst="rect">
              <a:avLst/>
            </a:prstGeom>
            <a:noFill/>
          </p:spPr>
          <p:txBody>
            <a:bodyPr wrap="none" rtlCol="0">
              <a:spAutoFit/>
              <a:scene3d>
                <a:camera prst="orthographicFront"/>
                <a:lightRig rig="threePt" dir="t"/>
              </a:scene3d>
              <a:sp3d contourW="12700"/>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zh-CN" altLang="en-US" sz="6000" b="0" i="0" u="none" strike="noStrike" kern="1200" cap="none" spc="0" normalizeH="0" baseline="0" noProof="0">
                  <a:ln>
                    <a:noFill/>
                  </a:ln>
                  <a:solidFill>
                    <a:srgbClr val="044491"/>
                  </a:solidFill>
                  <a:effectLst/>
                  <a:uLnTx/>
                  <a:uFillTx/>
                  <a:latin typeface="方正尚酷简体" panose="03000509000000000000" pitchFamily="65" charset="-122"/>
                  <a:ea typeface="方正尚酷简体" panose="03000509000000000000" pitchFamily="65" charset="-122"/>
                </a:rPr>
                <a:t>感谢聆听</a:t>
              </a:r>
              <a:endParaRPr kumimoji="0" lang="zh-CN" altLang="en-US" sz="6000" b="0" i="0" u="none" strike="noStrike" kern="1200" cap="none" spc="0" normalizeH="0" baseline="0" noProof="0" dirty="0">
                <a:ln>
                  <a:noFill/>
                </a:ln>
                <a:solidFill>
                  <a:srgbClr val="044491"/>
                </a:solidFill>
                <a:effectLst/>
                <a:uLnTx/>
                <a:uFillTx/>
                <a:latin typeface="方正尚酷简体" panose="03000509000000000000" pitchFamily="65" charset="-122"/>
                <a:ea typeface="方正尚酷简体" panose="03000509000000000000" pitchFamily="65" charset="-122"/>
              </a:endParaRPr>
            </a:p>
          </p:txBody>
        </p:sp>
        <p:sp>
          <p:nvSpPr>
            <p:cNvPr id="14" name="文本框 13">
              <a:extLst>
                <a:ext uri="{FF2B5EF4-FFF2-40B4-BE49-F238E27FC236}">
                  <a16:creationId xmlns:a16="http://schemas.microsoft.com/office/drawing/2014/main" id="{1942D9E3-DAC2-4C3B-A336-BB45E1CBD519}"/>
                </a:ext>
              </a:extLst>
            </p:cNvPr>
            <p:cNvSpPr txBox="1"/>
            <p:nvPr/>
          </p:nvSpPr>
          <p:spPr>
            <a:xfrm>
              <a:off x="8509341" y="1237910"/>
              <a:ext cx="3169457" cy="1569660"/>
            </a:xfrm>
            <a:prstGeom prst="rect">
              <a:avLst/>
            </a:prstGeom>
            <a:noFill/>
          </p:spPr>
          <p:txBody>
            <a:bodyPr wrap="none" rtlCol="0">
              <a:spAutoFit/>
              <a:scene3d>
                <a:camera prst="orthographicFront"/>
                <a:lightRig rig="threePt" dir="t"/>
              </a:scene3d>
              <a:sp3d contourW="12700"/>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altLang="zh-CN" sz="9600" b="0" i="0" u="none" strike="noStrike" kern="1200" cap="none" spc="0" normalizeH="0" baseline="0" noProof="0">
                  <a:ln>
                    <a:noFill/>
                  </a:ln>
                  <a:solidFill>
                    <a:srgbClr val="044491"/>
                  </a:solidFill>
                  <a:effectLst/>
                  <a:uLnTx/>
                  <a:uFillTx/>
                  <a:latin typeface="Agency FB" panose="020B0503020202020204" pitchFamily="34" charset="0"/>
                  <a:ea typeface="微软雅黑"/>
                </a:rPr>
                <a:t>THANKS</a:t>
              </a:r>
              <a:endParaRPr kumimoji="0" lang="zh-CN" altLang="en-US" sz="9600" b="0" i="0" u="none" strike="noStrike" kern="1200" cap="none" spc="0" normalizeH="0" baseline="0" noProof="0" dirty="0">
                <a:ln>
                  <a:noFill/>
                </a:ln>
                <a:solidFill>
                  <a:srgbClr val="044491"/>
                </a:solidFill>
                <a:effectLst/>
                <a:uLnTx/>
                <a:uFillTx/>
                <a:latin typeface="Agency FB" panose="020B0503020202020204" pitchFamily="34" charset="0"/>
                <a:ea typeface="微软雅黑"/>
              </a:endParaRPr>
            </a:p>
          </p:txBody>
        </p:sp>
      </p:grpSp>
    </p:spTree>
    <p:extLst>
      <p:ext uri="{BB962C8B-B14F-4D97-AF65-F5344CB8AC3E}">
        <p14:creationId xmlns:p14="http://schemas.microsoft.com/office/powerpoint/2010/main" val="79953399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974526" y="321818"/>
            <a:ext cx="4387740" cy="523220"/>
          </a:xfrm>
          <a:prstGeom prst="rect">
            <a:avLst/>
          </a:prstGeom>
          <a:noFill/>
        </p:spPr>
        <p:txBody>
          <a:bodyPr wrap="none" rtlCol="0">
            <a:spAutoFit/>
          </a:bodyPr>
          <a:lstStyle/>
          <a:p>
            <a:r>
              <a:rPr lang="zh-CN" altLang="en-US" sz="2800">
                <a:solidFill>
                  <a:srgbClr val="044491"/>
                </a:solidFill>
                <a:latin typeface="+mj-ea"/>
                <a:ea typeface="+mj-ea"/>
              </a:rPr>
              <a:t>单元 </a:t>
            </a:r>
            <a:r>
              <a:rPr lang="en-US" altLang="zh-CN" sz="2800">
                <a:solidFill>
                  <a:srgbClr val="044491"/>
                </a:solidFill>
                <a:latin typeface="+mj-ea"/>
                <a:ea typeface="+mj-ea"/>
              </a:rPr>
              <a:t>2.1</a:t>
            </a:r>
            <a:r>
              <a:rPr lang="zh-CN" altLang="en-US" sz="2800">
                <a:solidFill>
                  <a:srgbClr val="044491"/>
                </a:solidFill>
                <a:latin typeface="+mj-ea"/>
                <a:ea typeface="+mj-ea"/>
              </a:rPr>
              <a:t>　二手车手续检查</a:t>
            </a:r>
            <a:endParaRPr lang="zh-CN" altLang="en-US" sz="2800" dirty="0">
              <a:solidFill>
                <a:srgbClr val="044491"/>
              </a:solidFill>
              <a:latin typeface="+mj-ea"/>
              <a:ea typeface="+mj-ea"/>
            </a:endParaRPr>
          </a:p>
        </p:txBody>
      </p:sp>
      <p:sp>
        <p:nvSpPr>
          <p:cNvPr id="23" name="文本框 22">
            <a:extLst>
              <a:ext uri="{FF2B5EF4-FFF2-40B4-BE49-F238E27FC236}">
                <a16:creationId xmlns:a16="http://schemas.microsoft.com/office/drawing/2014/main" id="{73530791-125D-4000-A309-7816135725E5}"/>
              </a:ext>
            </a:extLst>
          </p:cNvPr>
          <p:cNvSpPr txBox="1"/>
          <p:nvPr/>
        </p:nvSpPr>
        <p:spPr>
          <a:xfrm>
            <a:off x="1248720" y="2339426"/>
            <a:ext cx="9724080" cy="2351734"/>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1</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）语言礼仪。谈判的语言能充分反映一个人的能力、修养和素质。</a:t>
            </a:r>
            <a:endPar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endParaRP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2</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）服装礼仪。要做到形象得体，鉴定评估人员必须注意衣着、装饰、化妆、整洁 </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4 </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个方面的问题。</a:t>
            </a:r>
            <a:endPar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endParaRP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i="0" u="none" strike="noStrike" kern="1200" cap="none" spc="0" normalizeH="0" baseline="0" noProof="0">
                <a:ln>
                  <a:noFill/>
                </a:ln>
                <a:solidFill>
                  <a:prstClr val="black">
                    <a:lumMod val="75000"/>
                    <a:lumOff val="25000"/>
                  </a:prstClr>
                </a:solidFill>
                <a:effectLst/>
                <a:uLnTx/>
                <a:uFillTx/>
                <a:latin typeface="+mn-ea"/>
                <a:cs typeface="+mn-cs"/>
              </a:rPr>
              <a:t>3</a:t>
            </a:r>
            <a:r>
              <a:rPr kumimoji="0" lang="zh-CN" altLang="en-US" sz="1800" i="0" u="none" strike="noStrike" kern="1200" cap="none" spc="0" normalizeH="0" baseline="0" noProof="0">
                <a:ln>
                  <a:noFill/>
                </a:ln>
                <a:solidFill>
                  <a:prstClr val="black">
                    <a:lumMod val="75000"/>
                    <a:lumOff val="25000"/>
                  </a:prstClr>
                </a:solidFill>
                <a:effectLst/>
                <a:uLnTx/>
                <a:uFillTx/>
                <a:latin typeface="+mn-ea"/>
                <a:cs typeface="+mn-cs"/>
              </a:rPr>
              <a:t>）电话交流礼仪。真诚、愉快的电话交谈可促进与客户的关系，电话交流的质量是赢得客户的重要保证。</a:t>
            </a:r>
          </a:p>
        </p:txBody>
      </p:sp>
      <p:sp>
        <p:nvSpPr>
          <p:cNvPr id="8" name="文本框 7">
            <a:extLst>
              <a:ext uri="{FF2B5EF4-FFF2-40B4-BE49-F238E27FC236}">
                <a16:creationId xmlns:a16="http://schemas.microsoft.com/office/drawing/2014/main" id="{EFC325DA-B1CF-4CBF-9473-30963D0E83E7}"/>
              </a:ext>
            </a:extLst>
          </p:cNvPr>
          <p:cNvSpPr txBox="1"/>
          <p:nvPr/>
        </p:nvSpPr>
        <p:spPr>
          <a:xfrm>
            <a:off x="1248720" y="1882226"/>
            <a:ext cx="4847280" cy="457498"/>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en-US" altLang="zh-CN" sz="1800" b="1" i="0" u="none" strike="noStrike" kern="1200" cap="none" spc="0" normalizeH="0" baseline="0" noProof="0">
                <a:ln>
                  <a:noFill/>
                </a:ln>
                <a:solidFill>
                  <a:prstClr val="black">
                    <a:lumMod val="75000"/>
                    <a:lumOff val="25000"/>
                  </a:prstClr>
                </a:solidFill>
                <a:effectLst/>
                <a:uLnTx/>
                <a:uFillTx/>
                <a:latin typeface="+mn-ea"/>
                <a:cs typeface="+mn-cs"/>
              </a:rPr>
              <a:t>2</a:t>
            </a:r>
            <a:r>
              <a:rPr kumimoji="0" lang="zh-CN" altLang="en-US" sz="1800" b="1" i="0" u="none" strike="noStrike" kern="1200" cap="none" spc="0" normalizeH="0" baseline="0" noProof="0">
                <a:ln>
                  <a:noFill/>
                </a:ln>
                <a:solidFill>
                  <a:prstClr val="black">
                    <a:lumMod val="75000"/>
                    <a:lumOff val="25000"/>
                  </a:prstClr>
                </a:solidFill>
                <a:effectLst/>
                <a:uLnTx/>
                <a:uFillTx/>
                <a:latin typeface="+mn-ea"/>
                <a:cs typeface="+mn-cs"/>
              </a:rPr>
              <a:t>）洽谈礼仪</a:t>
            </a:r>
          </a:p>
        </p:txBody>
      </p:sp>
    </p:spTree>
    <p:extLst>
      <p:ext uri="{BB962C8B-B14F-4D97-AF65-F5344CB8AC3E}">
        <p14:creationId xmlns:p14="http://schemas.microsoft.com/office/powerpoint/2010/main" val="1810844739"/>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974526" y="321818"/>
            <a:ext cx="4387740" cy="523220"/>
          </a:xfrm>
          <a:prstGeom prst="rect">
            <a:avLst/>
          </a:prstGeom>
          <a:noFill/>
        </p:spPr>
        <p:txBody>
          <a:bodyPr wrap="none" rtlCol="0">
            <a:spAutoFit/>
          </a:bodyPr>
          <a:lstStyle/>
          <a:p>
            <a:r>
              <a:rPr lang="zh-CN" altLang="en-US" sz="2800">
                <a:solidFill>
                  <a:srgbClr val="044491"/>
                </a:solidFill>
                <a:latin typeface="+mj-ea"/>
                <a:ea typeface="+mj-ea"/>
              </a:rPr>
              <a:t>单元 </a:t>
            </a:r>
            <a:r>
              <a:rPr lang="en-US" altLang="zh-CN" sz="2800">
                <a:solidFill>
                  <a:srgbClr val="044491"/>
                </a:solidFill>
                <a:latin typeface="+mj-ea"/>
                <a:ea typeface="+mj-ea"/>
              </a:rPr>
              <a:t>2.1</a:t>
            </a:r>
            <a:r>
              <a:rPr lang="zh-CN" altLang="en-US" sz="2800">
                <a:solidFill>
                  <a:srgbClr val="044491"/>
                </a:solidFill>
                <a:latin typeface="+mj-ea"/>
                <a:ea typeface="+mj-ea"/>
              </a:rPr>
              <a:t>　二手车手续检查</a:t>
            </a:r>
            <a:endParaRPr lang="zh-CN" altLang="en-US" sz="2800" dirty="0">
              <a:solidFill>
                <a:srgbClr val="044491"/>
              </a:solidFill>
              <a:latin typeface="+mj-ea"/>
              <a:ea typeface="+mj-ea"/>
            </a:endParaRPr>
          </a:p>
        </p:txBody>
      </p:sp>
      <p:grpSp>
        <p:nvGrpSpPr>
          <p:cNvPr id="19" name="组合 18">
            <a:extLst>
              <a:ext uri="{FF2B5EF4-FFF2-40B4-BE49-F238E27FC236}">
                <a16:creationId xmlns:a16="http://schemas.microsoft.com/office/drawing/2014/main" id="{C4E457B6-9096-45DA-8FF6-413D1A744137}"/>
              </a:ext>
            </a:extLst>
          </p:cNvPr>
          <p:cNvGrpSpPr/>
          <p:nvPr/>
        </p:nvGrpSpPr>
        <p:grpSpPr>
          <a:xfrm>
            <a:off x="1064400" y="1919658"/>
            <a:ext cx="7041959" cy="401827"/>
            <a:chOff x="1086366" y="2108013"/>
            <a:chExt cx="7041959" cy="401827"/>
          </a:xfrm>
          <a:noFill/>
        </p:grpSpPr>
        <p:cxnSp>
          <p:nvCxnSpPr>
            <p:cNvPr id="20" name="直接连接符 19">
              <a:extLst>
                <a:ext uri="{FF2B5EF4-FFF2-40B4-BE49-F238E27FC236}">
                  <a16:creationId xmlns:a16="http://schemas.microsoft.com/office/drawing/2014/main" id="{EC3062AD-A497-485B-8DC1-8867DE4C136C}"/>
                </a:ext>
              </a:extLst>
            </p:cNvPr>
            <p:cNvCxnSpPr/>
            <p:nvPr/>
          </p:nvCxnSpPr>
          <p:spPr>
            <a:xfrm>
              <a:off x="1167544" y="2509840"/>
              <a:ext cx="2512088" cy="0"/>
            </a:xfrm>
            <a:prstGeom prst="line">
              <a:avLst/>
            </a:prstGeom>
            <a:grpFill/>
            <a:ln w="15875">
              <a:solidFill>
                <a:srgbClr val="044491"/>
              </a:solidFill>
            </a:ln>
          </p:spPr>
          <p:style>
            <a:lnRef idx="1">
              <a:schemeClr val="accent1"/>
            </a:lnRef>
            <a:fillRef idx="0">
              <a:schemeClr val="accent1"/>
            </a:fillRef>
            <a:effectRef idx="0">
              <a:schemeClr val="accent1"/>
            </a:effectRef>
            <a:fontRef idx="minor">
              <a:schemeClr val="tx1"/>
            </a:fontRef>
          </p:style>
        </p:cxnSp>
        <p:sp>
          <p:nvSpPr>
            <p:cNvPr id="21" name="文本框 20">
              <a:extLst>
                <a:ext uri="{FF2B5EF4-FFF2-40B4-BE49-F238E27FC236}">
                  <a16:creationId xmlns:a16="http://schemas.microsoft.com/office/drawing/2014/main" id="{05035AD2-97BB-4810-9EA6-F5E102517B2C}"/>
                </a:ext>
              </a:extLst>
            </p:cNvPr>
            <p:cNvSpPr txBox="1"/>
            <p:nvPr/>
          </p:nvSpPr>
          <p:spPr>
            <a:xfrm>
              <a:off x="1086366" y="2108013"/>
              <a:ext cx="7041959" cy="400110"/>
            </a:xfrm>
            <a:prstGeom prst="rect">
              <a:avLst/>
            </a:prstGeom>
            <a:noFill/>
            <a:ln>
              <a:noFill/>
            </a:ln>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000" b="1" i="0" u="none" strike="noStrike" kern="1200" cap="none" spc="0" normalizeH="0" baseline="0" noProof="0">
                  <a:ln>
                    <a:noFill/>
                  </a:ln>
                  <a:solidFill>
                    <a:srgbClr val="044491"/>
                  </a:solidFill>
                  <a:effectLst/>
                  <a:uLnTx/>
                  <a:uFillTx/>
                  <a:latin typeface="微软雅黑"/>
                  <a:ea typeface="微软雅黑"/>
                  <a:cs typeface="+mn-cs"/>
                </a:rPr>
                <a:t>2.</a:t>
              </a:r>
              <a:r>
                <a:rPr kumimoji="0" lang="zh-CN" altLang="en-US" sz="2000" b="1" i="0" u="none" strike="noStrike" kern="1200" cap="none" spc="0" normalizeH="0" baseline="0" noProof="0">
                  <a:ln>
                    <a:noFill/>
                  </a:ln>
                  <a:solidFill>
                    <a:srgbClr val="044491"/>
                  </a:solidFill>
                  <a:effectLst/>
                  <a:uLnTx/>
                  <a:uFillTx/>
                  <a:latin typeface="微软雅黑"/>
                  <a:ea typeface="微软雅黑"/>
                  <a:cs typeface="+mn-cs"/>
                </a:rPr>
                <a:t> 签订二手车评估委托书</a:t>
              </a:r>
            </a:p>
          </p:txBody>
        </p:sp>
      </p:grpSp>
      <p:sp>
        <p:nvSpPr>
          <p:cNvPr id="23" name="文本框 22">
            <a:extLst>
              <a:ext uri="{FF2B5EF4-FFF2-40B4-BE49-F238E27FC236}">
                <a16:creationId xmlns:a16="http://schemas.microsoft.com/office/drawing/2014/main" id="{73530791-125D-4000-A309-7816135725E5}"/>
              </a:ext>
            </a:extLst>
          </p:cNvPr>
          <p:cNvSpPr txBox="1"/>
          <p:nvPr/>
        </p:nvSpPr>
        <p:spPr>
          <a:xfrm>
            <a:off x="1248720" y="2472776"/>
            <a:ext cx="9724080" cy="2197846"/>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二手车鉴定评估委托书又称为二手车鉴定评估委托合同，是指二手车鉴定评估机构与法人、其他组织或自然人相互之间，为实现二手车鉴定评估的目的、明确相互权利义务关系所订立的协议。</a:t>
            </a: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二手车鉴定评估委托书是受托方与委托方对各自权利、责任和义务的协定，是一项具有经济合同性质的契约。</a:t>
            </a:r>
          </a:p>
        </p:txBody>
      </p:sp>
    </p:spTree>
    <p:extLst>
      <p:ext uri="{BB962C8B-B14F-4D97-AF65-F5344CB8AC3E}">
        <p14:creationId xmlns:p14="http://schemas.microsoft.com/office/powerpoint/2010/main" val="2692077177"/>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974526" y="321818"/>
            <a:ext cx="4387740" cy="523220"/>
          </a:xfrm>
          <a:prstGeom prst="rect">
            <a:avLst/>
          </a:prstGeom>
          <a:noFill/>
        </p:spPr>
        <p:txBody>
          <a:bodyPr wrap="none" rtlCol="0">
            <a:spAutoFit/>
          </a:bodyPr>
          <a:lstStyle/>
          <a:p>
            <a:r>
              <a:rPr lang="zh-CN" altLang="en-US" sz="2800">
                <a:solidFill>
                  <a:srgbClr val="044491"/>
                </a:solidFill>
                <a:latin typeface="+mj-ea"/>
                <a:ea typeface="+mj-ea"/>
              </a:rPr>
              <a:t>单元 </a:t>
            </a:r>
            <a:r>
              <a:rPr lang="en-US" altLang="zh-CN" sz="2800">
                <a:solidFill>
                  <a:srgbClr val="044491"/>
                </a:solidFill>
                <a:latin typeface="+mj-ea"/>
                <a:ea typeface="+mj-ea"/>
              </a:rPr>
              <a:t>2.1</a:t>
            </a:r>
            <a:r>
              <a:rPr lang="zh-CN" altLang="en-US" sz="2800">
                <a:solidFill>
                  <a:srgbClr val="044491"/>
                </a:solidFill>
                <a:latin typeface="+mj-ea"/>
                <a:ea typeface="+mj-ea"/>
              </a:rPr>
              <a:t>　二手车手续检查</a:t>
            </a:r>
            <a:endParaRPr lang="zh-CN" altLang="en-US" sz="2800" dirty="0">
              <a:solidFill>
                <a:srgbClr val="044491"/>
              </a:solidFill>
              <a:latin typeface="+mj-ea"/>
              <a:ea typeface="+mj-ea"/>
            </a:endParaRPr>
          </a:p>
        </p:txBody>
      </p:sp>
      <p:sp>
        <p:nvSpPr>
          <p:cNvPr id="10" name="文本框 9">
            <a:extLst>
              <a:ext uri="{FF2B5EF4-FFF2-40B4-BE49-F238E27FC236}">
                <a16:creationId xmlns:a16="http://schemas.microsoft.com/office/drawing/2014/main" id="{E5DF2781-9329-4197-AADD-025859D8EBD4}"/>
              </a:ext>
            </a:extLst>
          </p:cNvPr>
          <p:cNvSpPr txBox="1"/>
          <p:nvPr/>
        </p:nvSpPr>
        <p:spPr>
          <a:xfrm>
            <a:off x="1248720" y="1595536"/>
            <a:ext cx="9724080" cy="3906006"/>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二手车鉴定评估委托书应写明的内容有以下几项。</a:t>
            </a:r>
            <a:endPar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endParaRPr>
          </a:p>
          <a:p>
            <a:pPr marR="0" lvl="0" indent="36195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1</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）委托方和二手车鉴定评估机构的名称、住所、工商登记注册号、上级单位、车鉴定评估人员资格类型及证件编号。</a:t>
            </a:r>
          </a:p>
          <a:p>
            <a:pPr marR="0" lvl="0" indent="36195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2</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）鉴定评估目的、车辆类型和数量。</a:t>
            </a:r>
          </a:p>
          <a:p>
            <a:pPr marR="0" lvl="0" indent="36195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3</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）委托方须做好的基础工作和配合工作。</a:t>
            </a:r>
          </a:p>
          <a:p>
            <a:pPr marR="0" lvl="0" indent="36195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4</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）鉴定评估工作的起止时间。</a:t>
            </a:r>
          </a:p>
          <a:p>
            <a:pPr marR="0" lvl="0" indent="36195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5</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）鉴定评估收费金额及付款方式。</a:t>
            </a:r>
          </a:p>
          <a:p>
            <a:pPr marR="0" lvl="0" indent="36195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6</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）反映协议双方各自责任、权利、义务，以及违约责任的其他内容。</a:t>
            </a:r>
          </a:p>
        </p:txBody>
      </p:sp>
    </p:spTree>
    <p:extLst>
      <p:ext uri="{BB962C8B-B14F-4D97-AF65-F5344CB8AC3E}">
        <p14:creationId xmlns:p14="http://schemas.microsoft.com/office/powerpoint/2010/main" val="3036701413"/>
      </p:ext>
    </p:extLst>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974526" y="321818"/>
            <a:ext cx="4387740" cy="523220"/>
          </a:xfrm>
          <a:prstGeom prst="rect">
            <a:avLst/>
          </a:prstGeom>
          <a:noFill/>
        </p:spPr>
        <p:txBody>
          <a:bodyPr wrap="none" rtlCol="0">
            <a:spAutoFit/>
          </a:bodyPr>
          <a:lstStyle/>
          <a:p>
            <a:r>
              <a:rPr lang="zh-CN" altLang="en-US" sz="2800">
                <a:solidFill>
                  <a:srgbClr val="044491"/>
                </a:solidFill>
                <a:latin typeface="+mj-ea"/>
                <a:ea typeface="+mj-ea"/>
              </a:rPr>
              <a:t>单元 </a:t>
            </a:r>
            <a:r>
              <a:rPr lang="en-US" altLang="zh-CN" sz="2800">
                <a:solidFill>
                  <a:srgbClr val="044491"/>
                </a:solidFill>
                <a:latin typeface="+mj-ea"/>
                <a:ea typeface="+mj-ea"/>
              </a:rPr>
              <a:t>2.1</a:t>
            </a:r>
            <a:r>
              <a:rPr lang="zh-CN" altLang="en-US" sz="2800">
                <a:solidFill>
                  <a:srgbClr val="044491"/>
                </a:solidFill>
                <a:latin typeface="+mj-ea"/>
                <a:ea typeface="+mj-ea"/>
              </a:rPr>
              <a:t>　二手车手续检查</a:t>
            </a:r>
            <a:endParaRPr lang="zh-CN" altLang="en-US" sz="2800" dirty="0">
              <a:solidFill>
                <a:srgbClr val="044491"/>
              </a:solidFill>
              <a:latin typeface="+mj-ea"/>
              <a:ea typeface="+mj-ea"/>
            </a:endParaRPr>
          </a:p>
        </p:txBody>
      </p:sp>
      <p:grpSp>
        <p:nvGrpSpPr>
          <p:cNvPr id="19" name="组合 18">
            <a:extLst>
              <a:ext uri="{FF2B5EF4-FFF2-40B4-BE49-F238E27FC236}">
                <a16:creationId xmlns:a16="http://schemas.microsoft.com/office/drawing/2014/main" id="{C4E457B6-9096-45DA-8FF6-413D1A744137}"/>
              </a:ext>
            </a:extLst>
          </p:cNvPr>
          <p:cNvGrpSpPr/>
          <p:nvPr/>
        </p:nvGrpSpPr>
        <p:grpSpPr>
          <a:xfrm>
            <a:off x="1064400" y="1919658"/>
            <a:ext cx="7041959" cy="401827"/>
            <a:chOff x="1086366" y="2108013"/>
            <a:chExt cx="7041959" cy="401827"/>
          </a:xfrm>
          <a:noFill/>
        </p:grpSpPr>
        <p:cxnSp>
          <p:nvCxnSpPr>
            <p:cNvPr id="20" name="直接连接符 19">
              <a:extLst>
                <a:ext uri="{FF2B5EF4-FFF2-40B4-BE49-F238E27FC236}">
                  <a16:creationId xmlns:a16="http://schemas.microsoft.com/office/drawing/2014/main" id="{EC3062AD-A497-485B-8DC1-8867DE4C136C}"/>
                </a:ext>
              </a:extLst>
            </p:cNvPr>
            <p:cNvCxnSpPr/>
            <p:nvPr/>
          </p:nvCxnSpPr>
          <p:spPr>
            <a:xfrm>
              <a:off x="1167544" y="2509840"/>
              <a:ext cx="2512088" cy="0"/>
            </a:xfrm>
            <a:prstGeom prst="line">
              <a:avLst/>
            </a:prstGeom>
            <a:grpFill/>
            <a:ln w="15875">
              <a:solidFill>
                <a:srgbClr val="044491"/>
              </a:solidFill>
            </a:ln>
          </p:spPr>
          <p:style>
            <a:lnRef idx="1">
              <a:schemeClr val="accent1"/>
            </a:lnRef>
            <a:fillRef idx="0">
              <a:schemeClr val="accent1"/>
            </a:fillRef>
            <a:effectRef idx="0">
              <a:schemeClr val="accent1"/>
            </a:effectRef>
            <a:fontRef idx="minor">
              <a:schemeClr val="tx1"/>
            </a:fontRef>
          </p:style>
        </p:cxnSp>
        <p:sp>
          <p:nvSpPr>
            <p:cNvPr id="21" name="文本框 20">
              <a:extLst>
                <a:ext uri="{FF2B5EF4-FFF2-40B4-BE49-F238E27FC236}">
                  <a16:creationId xmlns:a16="http://schemas.microsoft.com/office/drawing/2014/main" id="{05035AD2-97BB-4810-9EA6-F5E102517B2C}"/>
                </a:ext>
              </a:extLst>
            </p:cNvPr>
            <p:cNvSpPr txBox="1"/>
            <p:nvPr/>
          </p:nvSpPr>
          <p:spPr>
            <a:xfrm>
              <a:off x="1086366" y="2108013"/>
              <a:ext cx="7041959" cy="400110"/>
            </a:xfrm>
            <a:prstGeom prst="rect">
              <a:avLst/>
            </a:prstGeom>
            <a:noFill/>
            <a:ln>
              <a:noFill/>
            </a:ln>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000" b="1" i="0" u="none" strike="noStrike" kern="1200" cap="none" spc="0" normalizeH="0" baseline="0" noProof="0">
                  <a:ln>
                    <a:noFill/>
                  </a:ln>
                  <a:solidFill>
                    <a:srgbClr val="044491"/>
                  </a:solidFill>
                  <a:effectLst/>
                  <a:uLnTx/>
                  <a:uFillTx/>
                  <a:latin typeface="微软雅黑"/>
                  <a:ea typeface="微软雅黑"/>
                  <a:cs typeface="+mn-cs"/>
                </a:rPr>
                <a:t>3.</a:t>
              </a:r>
              <a:r>
                <a:rPr kumimoji="0" lang="zh-CN" altLang="en-US" sz="2000" b="1" i="0" u="none" strike="noStrike" kern="1200" cap="none" spc="0" normalizeH="0" baseline="0" noProof="0">
                  <a:ln>
                    <a:noFill/>
                  </a:ln>
                  <a:solidFill>
                    <a:srgbClr val="044491"/>
                  </a:solidFill>
                  <a:effectLst/>
                  <a:uLnTx/>
                  <a:uFillTx/>
                  <a:latin typeface="微软雅黑"/>
                  <a:ea typeface="微软雅黑"/>
                  <a:cs typeface="+mn-cs"/>
                </a:rPr>
                <a:t> 确定鉴定评估方案</a:t>
              </a:r>
            </a:p>
          </p:txBody>
        </p:sp>
      </p:grpSp>
      <p:sp>
        <p:nvSpPr>
          <p:cNvPr id="23" name="文本框 22">
            <a:extLst>
              <a:ext uri="{FF2B5EF4-FFF2-40B4-BE49-F238E27FC236}">
                <a16:creationId xmlns:a16="http://schemas.microsoft.com/office/drawing/2014/main" id="{73530791-125D-4000-A309-7816135725E5}"/>
              </a:ext>
            </a:extLst>
          </p:cNvPr>
          <p:cNvSpPr txBox="1"/>
          <p:nvPr/>
        </p:nvSpPr>
        <p:spPr>
          <a:xfrm>
            <a:off x="1248720" y="2472776"/>
            <a:ext cx="9724080" cy="2197846"/>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在接受委托后，评估机构要根据委托书的要求制订相应评估作业方案。鉴定评估方案是二手车评估人员进行该项二手车评估的规划和安排。方案的主要内容包括评估目的、评估对象和范围、评估基准日、协助评估人员工作的其他人员安排、现场工作计划、评估程序、评估具体工作和时间安排、拟采用的评估方法及其具体步骤等。确定鉴定评估方案后，下达二手车评估作业表，进行鉴定评估工作。</a:t>
            </a:r>
          </a:p>
        </p:txBody>
      </p:sp>
    </p:spTree>
    <p:extLst>
      <p:ext uri="{BB962C8B-B14F-4D97-AF65-F5344CB8AC3E}">
        <p14:creationId xmlns:p14="http://schemas.microsoft.com/office/powerpoint/2010/main" val="1068210856"/>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974526" y="321818"/>
            <a:ext cx="4387740" cy="523220"/>
          </a:xfrm>
          <a:prstGeom prst="rect">
            <a:avLst/>
          </a:prstGeom>
          <a:noFill/>
        </p:spPr>
        <p:txBody>
          <a:bodyPr wrap="none" rtlCol="0">
            <a:spAutoFit/>
          </a:bodyPr>
          <a:lstStyle/>
          <a:p>
            <a:r>
              <a:rPr lang="zh-CN" altLang="en-US" sz="2800">
                <a:solidFill>
                  <a:srgbClr val="044491"/>
                </a:solidFill>
                <a:latin typeface="+mj-ea"/>
                <a:ea typeface="+mj-ea"/>
              </a:rPr>
              <a:t>单元 </a:t>
            </a:r>
            <a:r>
              <a:rPr lang="en-US" altLang="zh-CN" sz="2800">
                <a:solidFill>
                  <a:srgbClr val="044491"/>
                </a:solidFill>
                <a:latin typeface="+mj-ea"/>
                <a:ea typeface="+mj-ea"/>
              </a:rPr>
              <a:t>2.1</a:t>
            </a:r>
            <a:r>
              <a:rPr lang="zh-CN" altLang="en-US" sz="2800">
                <a:solidFill>
                  <a:srgbClr val="044491"/>
                </a:solidFill>
                <a:latin typeface="+mj-ea"/>
                <a:ea typeface="+mj-ea"/>
              </a:rPr>
              <a:t>　二手车手续检查</a:t>
            </a:r>
            <a:endParaRPr lang="zh-CN" altLang="en-US" sz="2800" dirty="0">
              <a:solidFill>
                <a:srgbClr val="044491"/>
              </a:solidFill>
              <a:latin typeface="+mj-ea"/>
              <a:ea typeface="+mj-ea"/>
            </a:endParaRPr>
          </a:p>
        </p:txBody>
      </p:sp>
      <p:grpSp>
        <p:nvGrpSpPr>
          <p:cNvPr id="19" name="组合 18">
            <a:extLst>
              <a:ext uri="{FF2B5EF4-FFF2-40B4-BE49-F238E27FC236}">
                <a16:creationId xmlns:a16="http://schemas.microsoft.com/office/drawing/2014/main" id="{C4E457B6-9096-45DA-8FF6-413D1A744137}"/>
              </a:ext>
            </a:extLst>
          </p:cNvPr>
          <p:cNvGrpSpPr/>
          <p:nvPr/>
        </p:nvGrpSpPr>
        <p:grpSpPr>
          <a:xfrm>
            <a:off x="1064400" y="1919658"/>
            <a:ext cx="7041959" cy="401827"/>
            <a:chOff x="1086366" y="2108013"/>
            <a:chExt cx="7041959" cy="401827"/>
          </a:xfrm>
          <a:noFill/>
        </p:grpSpPr>
        <p:cxnSp>
          <p:nvCxnSpPr>
            <p:cNvPr id="20" name="直接连接符 19">
              <a:extLst>
                <a:ext uri="{FF2B5EF4-FFF2-40B4-BE49-F238E27FC236}">
                  <a16:creationId xmlns:a16="http://schemas.microsoft.com/office/drawing/2014/main" id="{EC3062AD-A497-485B-8DC1-8867DE4C136C}"/>
                </a:ext>
              </a:extLst>
            </p:cNvPr>
            <p:cNvCxnSpPr/>
            <p:nvPr/>
          </p:nvCxnSpPr>
          <p:spPr>
            <a:xfrm>
              <a:off x="1167544" y="2509840"/>
              <a:ext cx="2512088" cy="0"/>
            </a:xfrm>
            <a:prstGeom prst="line">
              <a:avLst/>
            </a:prstGeom>
            <a:grpFill/>
            <a:ln w="15875">
              <a:solidFill>
                <a:srgbClr val="044491"/>
              </a:solidFill>
            </a:ln>
          </p:spPr>
          <p:style>
            <a:lnRef idx="1">
              <a:schemeClr val="accent1"/>
            </a:lnRef>
            <a:fillRef idx="0">
              <a:schemeClr val="accent1"/>
            </a:fillRef>
            <a:effectRef idx="0">
              <a:schemeClr val="accent1"/>
            </a:effectRef>
            <a:fontRef idx="minor">
              <a:schemeClr val="tx1"/>
            </a:fontRef>
          </p:style>
        </p:cxnSp>
        <p:sp>
          <p:nvSpPr>
            <p:cNvPr id="21" name="文本框 20">
              <a:extLst>
                <a:ext uri="{FF2B5EF4-FFF2-40B4-BE49-F238E27FC236}">
                  <a16:creationId xmlns:a16="http://schemas.microsoft.com/office/drawing/2014/main" id="{05035AD2-97BB-4810-9EA6-F5E102517B2C}"/>
                </a:ext>
              </a:extLst>
            </p:cNvPr>
            <p:cNvSpPr txBox="1"/>
            <p:nvPr/>
          </p:nvSpPr>
          <p:spPr>
            <a:xfrm>
              <a:off x="1086366" y="2108013"/>
              <a:ext cx="7041959" cy="400110"/>
            </a:xfrm>
            <a:prstGeom prst="rect">
              <a:avLst/>
            </a:prstGeom>
            <a:noFill/>
            <a:ln>
              <a:noFill/>
            </a:ln>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000" b="1" i="0" u="none" strike="noStrike" kern="1200" cap="none" spc="0" normalizeH="0" baseline="0" noProof="0">
                  <a:ln>
                    <a:noFill/>
                  </a:ln>
                  <a:solidFill>
                    <a:srgbClr val="044491"/>
                  </a:solidFill>
                  <a:effectLst/>
                  <a:uLnTx/>
                  <a:uFillTx/>
                  <a:latin typeface="微软雅黑"/>
                  <a:ea typeface="微软雅黑"/>
                  <a:cs typeface="+mn-cs"/>
                </a:rPr>
                <a:t>3.</a:t>
              </a:r>
              <a:r>
                <a:rPr kumimoji="0" lang="zh-CN" altLang="en-US" sz="2000" b="1" i="0" u="none" strike="noStrike" kern="1200" cap="none" spc="0" normalizeH="0" baseline="0" noProof="0">
                  <a:ln>
                    <a:noFill/>
                  </a:ln>
                  <a:solidFill>
                    <a:srgbClr val="044491"/>
                  </a:solidFill>
                  <a:effectLst/>
                  <a:uLnTx/>
                  <a:uFillTx/>
                  <a:latin typeface="微软雅黑"/>
                  <a:ea typeface="微软雅黑"/>
                  <a:cs typeface="+mn-cs"/>
                </a:rPr>
                <a:t> 确定鉴定评估方案</a:t>
              </a:r>
            </a:p>
          </p:txBody>
        </p:sp>
      </p:grpSp>
      <p:sp>
        <p:nvSpPr>
          <p:cNvPr id="23" name="文本框 22">
            <a:extLst>
              <a:ext uri="{FF2B5EF4-FFF2-40B4-BE49-F238E27FC236}">
                <a16:creationId xmlns:a16="http://schemas.microsoft.com/office/drawing/2014/main" id="{73530791-125D-4000-A309-7816135725E5}"/>
              </a:ext>
            </a:extLst>
          </p:cNvPr>
          <p:cNvSpPr txBox="1"/>
          <p:nvPr/>
        </p:nvSpPr>
        <p:spPr>
          <a:xfrm>
            <a:off x="1248720" y="2472776"/>
            <a:ext cx="9724080" cy="2197846"/>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在接受委托后，评估机构要根据委托书的要求制订相应评估作业方案。鉴定评估方案是二手车评估人员进行该项二手车评估的规划和安排。方案的主要内容包括评估目的、评估对象和范围、评估基准日、协助评估人员工作的其他人员安排、现场工作计划、评估程序、评估具体工作和时间安排、拟采用的评估方法及其具体步骤等。确定鉴定评估方案后，下达二手车评估作业表，进行鉴定评估工作。</a:t>
            </a:r>
          </a:p>
        </p:txBody>
      </p:sp>
    </p:spTree>
    <p:extLst>
      <p:ext uri="{BB962C8B-B14F-4D97-AF65-F5344CB8AC3E}">
        <p14:creationId xmlns:p14="http://schemas.microsoft.com/office/powerpoint/2010/main" val="3373294855"/>
      </p:ext>
    </p:extLst>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974526" y="321818"/>
            <a:ext cx="4387740" cy="523220"/>
          </a:xfrm>
          <a:prstGeom prst="rect">
            <a:avLst/>
          </a:prstGeom>
          <a:noFill/>
        </p:spPr>
        <p:txBody>
          <a:bodyPr wrap="none" rtlCol="0">
            <a:spAutoFit/>
          </a:bodyPr>
          <a:lstStyle/>
          <a:p>
            <a:r>
              <a:rPr lang="zh-CN" altLang="en-US" sz="2800">
                <a:solidFill>
                  <a:srgbClr val="044491"/>
                </a:solidFill>
                <a:latin typeface="+mj-ea"/>
                <a:ea typeface="+mj-ea"/>
              </a:rPr>
              <a:t>单元 </a:t>
            </a:r>
            <a:r>
              <a:rPr lang="en-US" altLang="zh-CN" sz="2800">
                <a:solidFill>
                  <a:srgbClr val="044491"/>
                </a:solidFill>
                <a:latin typeface="+mj-ea"/>
                <a:ea typeface="+mj-ea"/>
              </a:rPr>
              <a:t>2.1</a:t>
            </a:r>
            <a:r>
              <a:rPr lang="zh-CN" altLang="en-US" sz="2800">
                <a:solidFill>
                  <a:srgbClr val="044491"/>
                </a:solidFill>
                <a:latin typeface="+mj-ea"/>
                <a:ea typeface="+mj-ea"/>
              </a:rPr>
              <a:t>　二手车手续检查</a:t>
            </a:r>
            <a:endParaRPr lang="zh-CN" altLang="en-US" sz="2800" dirty="0">
              <a:solidFill>
                <a:srgbClr val="044491"/>
              </a:solidFill>
              <a:latin typeface="+mj-ea"/>
              <a:ea typeface="+mj-ea"/>
            </a:endParaRPr>
          </a:p>
        </p:txBody>
      </p:sp>
      <p:sp>
        <p:nvSpPr>
          <p:cNvPr id="23" name="文本框 22">
            <a:extLst>
              <a:ext uri="{FF2B5EF4-FFF2-40B4-BE49-F238E27FC236}">
                <a16:creationId xmlns:a16="http://schemas.microsoft.com/office/drawing/2014/main" id="{73530791-125D-4000-A309-7816135725E5}"/>
              </a:ext>
            </a:extLst>
          </p:cNvPr>
          <p:cNvSpPr txBox="1"/>
          <p:nvPr/>
        </p:nvSpPr>
        <p:spPr>
          <a:xfrm>
            <a:off x="1248720" y="2339426"/>
            <a:ext cx="9724080" cy="874407"/>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二手车的价格评估是建立在一定的假设条件之上运用资产评估的理论和方法进行的。二手车价格评估的前提有继续使用假设、公开市场假设和破产清算（清偿）假设。</a:t>
            </a:r>
            <a:endParaRPr kumimoji="0" lang="zh-CN" altLang="en-US" sz="1800" i="0" u="none" strike="noStrike" kern="1200" cap="none" spc="0" normalizeH="0" baseline="0" noProof="0">
              <a:ln>
                <a:noFill/>
              </a:ln>
              <a:solidFill>
                <a:prstClr val="black">
                  <a:lumMod val="75000"/>
                  <a:lumOff val="25000"/>
                </a:prstClr>
              </a:solidFill>
              <a:effectLst/>
              <a:uLnTx/>
              <a:uFillTx/>
              <a:latin typeface="+mn-ea"/>
              <a:cs typeface="+mn-cs"/>
            </a:endParaRPr>
          </a:p>
        </p:txBody>
      </p:sp>
      <p:sp>
        <p:nvSpPr>
          <p:cNvPr id="8" name="文本框 7">
            <a:extLst>
              <a:ext uri="{FF2B5EF4-FFF2-40B4-BE49-F238E27FC236}">
                <a16:creationId xmlns:a16="http://schemas.microsoft.com/office/drawing/2014/main" id="{EFC325DA-B1CF-4CBF-9473-30963D0E83E7}"/>
              </a:ext>
            </a:extLst>
          </p:cNvPr>
          <p:cNvSpPr txBox="1"/>
          <p:nvPr/>
        </p:nvSpPr>
        <p:spPr>
          <a:xfrm>
            <a:off x="1248720" y="1882226"/>
            <a:ext cx="4847280" cy="457498"/>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en-US" altLang="zh-CN" sz="1800" b="1" i="0" u="none" strike="noStrike" kern="1200" cap="none" spc="0" normalizeH="0" baseline="0" noProof="0">
                <a:ln>
                  <a:noFill/>
                </a:ln>
                <a:solidFill>
                  <a:prstClr val="black">
                    <a:lumMod val="75000"/>
                    <a:lumOff val="25000"/>
                  </a:prstClr>
                </a:solidFill>
                <a:effectLst/>
                <a:uLnTx/>
                <a:uFillTx/>
                <a:latin typeface="+mn-ea"/>
                <a:cs typeface="+mn-cs"/>
              </a:rPr>
              <a:t>1</a:t>
            </a:r>
            <a:r>
              <a:rPr kumimoji="0" lang="zh-CN" altLang="en-US" sz="1800" b="1" i="0" u="none" strike="noStrike" kern="1200" cap="none" spc="0" normalizeH="0" baseline="0" noProof="0">
                <a:ln>
                  <a:noFill/>
                </a:ln>
                <a:solidFill>
                  <a:prstClr val="black">
                    <a:lumMod val="75000"/>
                    <a:lumOff val="25000"/>
                  </a:prstClr>
                </a:solidFill>
                <a:effectLst/>
                <a:uLnTx/>
                <a:uFillTx/>
                <a:latin typeface="+mn-ea"/>
                <a:cs typeface="+mn-cs"/>
              </a:rPr>
              <a:t>）价格评估的前提条件</a:t>
            </a:r>
          </a:p>
        </p:txBody>
      </p:sp>
      <p:sp>
        <p:nvSpPr>
          <p:cNvPr id="6" name="文本框 5">
            <a:extLst>
              <a:ext uri="{FF2B5EF4-FFF2-40B4-BE49-F238E27FC236}">
                <a16:creationId xmlns:a16="http://schemas.microsoft.com/office/drawing/2014/main" id="{2250BFA8-D4A0-43A7-BAE1-64478853A33D}"/>
              </a:ext>
            </a:extLst>
          </p:cNvPr>
          <p:cNvSpPr txBox="1"/>
          <p:nvPr/>
        </p:nvSpPr>
        <p:spPr>
          <a:xfrm>
            <a:off x="1248720" y="3711026"/>
            <a:ext cx="9724080" cy="874407"/>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我国资产评估行业有四种价格计量标准，即重置成本标准、现行市价标准、收益现值标准和清算价格标准。二手车评估属于资产评估，因此，二手车估价也遵守这四种价格计量标准。</a:t>
            </a:r>
            <a:endParaRPr kumimoji="0" lang="zh-CN" altLang="en-US" sz="1800" i="0" u="none" strike="noStrike" kern="1200" cap="none" spc="0" normalizeH="0" baseline="0" noProof="0">
              <a:ln>
                <a:noFill/>
              </a:ln>
              <a:solidFill>
                <a:prstClr val="black">
                  <a:lumMod val="75000"/>
                  <a:lumOff val="25000"/>
                </a:prstClr>
              </a:solidFill>
              <a:effectLst/>
              <a:uLnTx/>
              <a:uFillTx/>
              <a:latin typeface="+mn-ea"/>
              <a:cs typeface="+mn-cs"/>
            </a:endParaRPr>
          </a:p>
        </p:txBody>
      </p:sp>
      <p:sp>
        <p:nvSpPr>
          <p:cNvPr id="7" name="文本框 6">
            <a:extLst>
              <a:ext uri="{FF2B5EF4-FFF2-40B4-BE49-F238E27FC236}">
                <a16:creationId xmlns:a16="http://schemas.microsoft.com/office/drawing/2014/main" id="{DE361F50-92F8-4851-9A46-6D6E9F53E6DC}"/>
              </a:ext>
            </a:extLst>
          </p:cNvPr>
          <p:cNvSpPr txBox="1"/>
          <p:nvPr/>
        </p:nvSpPr>
        <p:spPr>
          <a:xfrm>
            <a:off x="1248720" y="3253826"/>
            <a:ext cx="4847280" cy="457498"/>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en-US" altLang="zh-CN" sz="1800" b="1" i="0" u="none" strike="noStrike" kern="1200" cap="none" spc="0" normalizeH="0" baseline="0" noProof="0">
                <a:ln>
                  <a:noFill/>
                </a:ln>
                <a:solidFill>
                  <a:prstClr val="black">
                    <a:lumMod val="75000"/>
                    <a:lumOff val="25000"/>
                  </a:prstClr>
                </a:solidFill>
                <a:effectLst/>
                <a:uLnTx/>
                <a:uFillTx/>
                <a:latin typeface="+mn-ea"/>
                <a:cs typeface="+mn-cs"/>
              </a:rPr>
              <a:t>2</a:t>
            </a:r>
            <a:r>
              <a:rPr kumimoji="0" lang="zh-CN" altLang="en-US" sz="1800" b="1" i="0" u="none" strike="noStrike" kern="1200" cap="none" spc="0" normalizeH="0" baseline="0" noProof="0">
                <a:ln>
                  <a:noFill/>
                </a:ln>
                <a:solidFill>
                  <a:prstClr val="black">
                    <a:lumMod val="75000"/>
                    <a:lumOff val="25000"/>
                  </a:prstClr>
                </a:solidFill>
                <a:effectLst/>
                <a:uLnTx/>
                <a:uFillTx/>
                <a:latin typeface="+mn-ea"/>
                <a:cs typeface="+mn-cs"/>
              </a:rPr>
              <a:t>）价格评估的计价标准</a:t>
            </a:r>
          </a:p>
        </p:txBody>
      </p:sp>
    </p:spTree>
    <p:extLst>
      <p:ext uri="{BB962C8B-B14F-4D97-AF65-F5344CB8AC3E}">
        <p14:creationId xmlns:p14="http://schemas.microsoft.com/office/powerpoint/2010/main" val="3373187982"/>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自定义 2">
      <a:majorFont>
        <a:latin typeface="Bahnschrift SemiBold"/>
        <a:ea typeface="微软雅黑"/>
        <a:cs typeface=""/>
      </a:majorFont>
      <a:minorFont>
        <a:latin typeface="Bahnschrift Light"/>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167</TotalTime>
  <Words>3206</Words>
  <Application>Microsoft Office PowerPoint</Application>
  <PresentationFormat>宽屏</PresentationFormat>
  <Paragraphs>194</Paragraphs>
  <Slides>33</Slides>
  <Notes>30</Notes>
  <HiddenSlides>0</HiddenSlides>
  <MMClips>0</MMClips>
  <ScaleCrop>false</ScaleCrop>
  <HeadingPairs>
    <vt:vector size="6" baseType="variant">
      <vt:variant>
        <vt:lpstr>已用的字体</vt:lpstr>
      </vt:variant>
      <vt:variant>
        <vt:i4>8</vt:i4>
      </vt:variant>
      <vt:variant>
        <vt:lpstr>主题</vt:lpstr>
      </vt:variant>
      <vt:variant>
        <vt:i4>1</vt:i4>
      </vt:variant>
      <vt:variant>
        <vt:lpstr>幻灯片标题</vt:lpstr>
      </vt:variant>
      <vt:variant>
        <vt:i4>33</vt:i4>
      </vt:variant>
    </vt:vector>
  </HeadingPairs>
  <TitlesOfParts>
    <vt:vector size="42" baseType="lpstr">
      <vt:lpstr>等线</vt:lpstr>
      <vt:lpstr>方正尚酷简体</vt:lpstr>
      <vt:lpstr>迷你简菱心</vt:lpstr>
      <vt:lpstr>微软雅黑</vt:lpstr>
      <vt:lpstr>Agency FB</vt:lpstr>
      <vt:lpstr>Arial</vt:lpstr>
      <vt:lpstr>Bahnschrift Light</vt:lpstr>
      <vt:lpstr>Bahnschrift SemiBold</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思越-设计1</dc:creator>
  <cp:lastModifiedBy>思越-设计1</cp:lastModifiedBy>
  <cp:revision>18</cp:revision>
  <dcterms:created xsi:type="dcterms:W3CDTF">2021-12-17T03:11:56Z</dcterms:created>
  <dcterms:modified xsi:type="dcterms:W3CDTF">2021-12-17T07:59:58Z</dcterms:modified>
</cp:coreProperties>
</file>